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61"/>
  </p:handoutMasterIdLst>
  <p:sldIdLst>
    <p:sldId id="257" r:id="rId3"/>
    <p:sldId id="258" r:id="rId4"/>
    <p:sldId id="280" r:id="rId5"/>
    <p:sldId id="281" r:id="rId7"/>
    <p:sldId id="282" r:id="rId8"/>
    <p:sldId id="306" r:id="rId9"/>
    <p:sldId id="307" r:id="rId10"/>
    <p:sldId id="285" r:id="rId11"/>
    <p:sldId id="283" r:id="rId12"/>
    <p:sldId id="286" r:id="rId13"/>
    <p:sldId id="309" r:id="rId14"/>
    <p:sldId id="288" r:id="rId15"/>
    <p:sldId id="338" r:id="rId16"/>
    <p:sldId id="339" r:id="rId17"/>
    <p:sldId id="340" r:id="rId18"/>
    <p:sldId id="342" r:id="rId19"/>
    <p:sldId id="343" r:id="rId20"/>
    <p:sldId id="347" r:id="rId21"/>
    <p:sldId id="344" r:id="rId22"/>
    <p:sldId id="345" r:id="rId23"/>
    <p:sldId id="346" r:id="rId24"/>
    <p:sldId id="287" r:id="rId25"/>
    <p:sldId id="260" r:id="rId26"/>
    <p:sldId id="261" r:id="rId27"/>
    <p:sldId id="262" r:id="rId28"/>
    <p:sldId id="264" r:id="rId29"/>
    <p:sldId id="263" r:id="rId30"/>
    <p:sldId id="265" r:id="rId31"/>
    <p:sldId id="266" r:id="rId32"/>
    <p:sldId id="267" r:id="rId33"/>
    <p:sldId id="268" r:id="rId34"/>
    <p:sldId id="270" r:id="rId35"/>
    <p:sldId id="274" r:id="rId36"/>
    <p:sldId id="278" r:id="rId37"/>
    <p:sldId id="277" r:id="rId38"/>
    <p:sldId id="279" r:id="rId39"/>
    <p:sldId id="269" r:id="rId40"/>
    <p:sldId id="271" r:id="rId41"/>
    <p:sldId id="382" r:id="rId42"/>
    <p:sldId id="383" r:id="rId43"/>
    <p:sldId id="385" r:id="rId44"/>
    <p:sldId id="386" r:id="rId45"/>
    <p:sldId id="387" r:id="rId46"/>
    <p:sldId id="377" r:id="rId47"/>
    <p:sldId id="378" r:id="rId48"/>
    <p:sldId id="379" r:id="rId49"/>
    <p:sldId id="380" r:id="rId50"/>
    <p:sldId id="376" r:id="rId51"/>
    <p:sldId id="308" r:id="rId52"/>
    <p:sldId id="311" r:id="rId53"/>
    <p:sldId id="312" r:id="rId54"/>
    <p:sldId id="313" r:id="rId55"/>
    <p:sldId id="314" r:id="rId56"/>
    <p:sldId id="315" r:id="rId57"/>
    <p:sldId id="310" r:id="rId58"/>
    <p:sldId id="316" r:id="rId59"/>
    <p:sldId id="381" r:id="rId60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67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4" Type="http://schemas.openxmlformats.org/officeDocument/2006/relationships/tableStyles" Target="tableStyles.xml"/><Relationship Id="rId63" Type="http://schemas.openxmlformats.org/officeDocument/2006/relationships/viewProps" Target="viewProps.xml"/><Relationship Id="rId62" Type="http://schemas.openxmlformats.org/officeDocument/2006/relationships/presProps" Target="presProps.xml"/><Relationship Id="rId61" Type="http://schemas.openxmlformats.org/officeDocument/2006/relationships/handoutMaster" Target="handoutMasters/handoutMaster1.xml"/><Relationship Id="rId60" Type="http://schemas.openxmlformats.org/officeDocument/2006/relationships/slide" Target="slides/slide57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1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0.png"/><Relationship Id="rId1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liquidbox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现代</a:t>
            </a:r>
            <a:r>
              <a:rPr lang="en-US" altLang="zh-CN"/>
              <a:t>C++</a:t>
            </a:r>
            <a:r>
              <a:rPr lang="zh-CN" altLang="en-US"/>
              <a:t>进阶：</a:t>
            </a:r>
            <a:r>
              <a:rPr lang="zh-CN"/>
              <a:t>模板元编程</a:t>
            </a:r>
            <a:endParaRPr lang="zh-C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/>
              <a:t>by </a:t>
            </a:r>
            <a:r>
              <a:rPr lang="zh-CN" altLang="en-US"/>
              <a:t>彭于斌（</a:t>
            </a:r>
            <a:r>
              <a:rPr lang="en-US" altLang="zh-CN"/>
              <a:t>@archibate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往期录播：https://www.bilibili.com/video/BV1fa411r7zp</a:t>
            </a:r>
            <a:endParaRPr lang="zh-CN" altLang="en-US"/>
          </a:p>
          <a:p>
            <a:r>
              <a:rPr lang="zh-CN" altLang="en-US"/>
              <a:t>课程</a:t>
            </a:r>
            <a:r>
              <a:rPr lang="en-US" altLang="zh-CN"/>
              <a:t>PPT</a:t>
            </a:r>
            <a:r>
              <a:rPr lang="zh-CN" altLang="en-US"/>
              <a:t>和代码：https://github.com/parallel101/course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模板参数：多个模板参数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en-US" altLang="zh-CN"/>
              <a:t>int N </a:t>
            </a:r>
            <a:r>
              <a:rPr lang="zh-CN" altLang="en-US"/>
              <a:t>和</a:t>
            </a:r>
            <a:r>
              <a:rPr lang="en-US" altLang="zh-CN"/>
              <a:t> class T </a:t>
            </a:r>
            <a:r>
              <a:rPr lang="zh-CN" altLang="en-US"/>
              <a:t>可以一起使用。</a:t>
            </a:r>
            <a:endParaRPr lang="zh-CN" altLang="en-US"/>
          </a:p>
          <a:p>
            <a:r>
              <a:rPr lang="zh-CN" altLang="en-US"/>
              <a:t>你只需要指定其中一部分参数即可，会自动根据参数类型（</a:t>
            </a:r>
            <a:r>
              <a:rPr lang="en-US" altLang="zh-CN"/>
              <a:t>T msg</a:t>
            </a:r>
            <a:r>
              <a:rPr lang="zh-CN" altLang="en-US"/>
              <a:t>）、默认值（</a:t>
            </a:r>
            <a:r>
              <a:rPr lang="en-US" altLang="zh-CN"/>
              <a:t>int N = 1</a:t>
            </a:r>
            <a:r>
              <a:rPr lang="zh-CN" altLang="en-US"/>
              <a:t>），推断</a:t>
            </a:r>
            <a:r>
              <a:rPr lang="zh-CN" altLang="en-US">
                <a:sym typeface="+mn-ea"/>
              </a:rPr>
              <a:t>尖括号里没有指定的那些参数。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07075" y="1893570"/>
            <a:ext cx="5530215" cy="42151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6845" y="4446905"/>
            <a:ext cx="605155" cy="24110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模板参数：参数部分特化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pPr marL="457200" indent="-457200">
              <a:buAutoNum type="arabicPeriod"/>
            </a:pPr>
            <a:r>
              <a:rPr lang="en-US" altLang="zh-CN"/>
              <a:t>func(T t) </a:t>
            </a:r>
            <a:r>
              <a:rPr lang="zh-CN" altLang="en-US"/>
              <a:t>完全让参数类型取决于调用者。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func(vector&lt;T&gt; t) </a:t>
            </a:r>
            <a:r>
              <a:rPr lang="zh-CN" altLang="en-US"/>
              <a:t>这样则可以限定仅仅为</a:t>
            </a:r>
            <a:r>
              <a:rPr lang="en-US" altLang="zh-CN"/>
              <a:t> vector </a:t>
            </a:r>
            <a:r>
              <a:rPr lang="zh-CN" altLang="en-US"/>
              <a:t>类型的参数。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这里用了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const &amp;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避免不必要的的拷贝。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不过，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这种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部分特化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也不支持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隐式转换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。</a:t>
            </a:r>
            <a:endParaRPr lang="zh-CN" altLang="en-US"/>
          </a:p>
          <a:p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94070" y="1591945"/>
            <a:ext cx="5356860" cy="4819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450" y="6391275"/>
            <a:ext cx="590550" cy="4667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为什么要支持整数作为模板参数：因为是编译期常量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4855210" cy="4351655"/>
          </a:xfrm>
        </p:spPr>
        <p:txBody>
          <a:bodyPr>
            <a:normAutofit lnSpcReduction="20000"/>
          </a:bodyPr>
          <a:p>
            <a:r>
              <a:rPr lang="zh-CN" altLang="en-US"/>
              <a:t>你可能会想，模板只需要支持</a:t>
            </a:r>
            <a:r>
              <a:rPr lang="en-US" altLang="zh-CN"/>
              <a:t> class T </a:t>
            </a:r>
            <a:r>
              <a:rPr lang="zh-CN" altLang="en-US"/>
              <a:t>不就行了？反正</a:t>
            </a:r>
            <a:r>
              <a:rPr lang="en-US" altLang="zh-CN"/>
              <a:t> int N </a:t>
            </a:r>
            <a:r>
              <a:rPr lang="zh-CN" altLang="en-US"/>
              <a:t>可以作为</a:t>
            </a:r>
            <a:r>
              <a:rPr lang="zh-CN" altLang="en-US" b="1"/>
              <a:t>函数的参数</a:t>
            </a:r>
            <a:r>
              <a:rPr lang="zh-CN" altLang="en-US"/>
              <a:t>传入，模板还不支持浮点。</a:t>
            </a:r>
            <a:endParaRPr lang="zh-CN" altLang="en-US"/>
          </a:p>
          <a:p>
            <a:r>
              <a:rPr lang="en-US" altLang="zh-CN"/>
              <a:t>template &lt;int N&gt; void func();</a:t>
            </a:r>
            <a:endParaRPr lang="en-US" altLang="zh-CN"/>
          </a:p>
          <a:p>
            <a:r>
              <a:rPr lang="zh-CN" altLang="en-US"/>
              <a:t>和</a:t>
            </a:r>
            <a:endParaRPr lang="zh-CN" altLang="en-US"/>
          </a:p>
          <a:p>
            <a:r>
              <a:rPr lang="en-US" altLang="zh-CN">
                <a:sym typeface="+mn-ea"/>
              </a:rPr>
              <a:t>void func</a:t>
            </a:r>
            <a:r>
              <a:rPr lang="en-US" altLang="zh-CN"/>
              <a:t>(int N);</a:t>
            </a:r>
            <a:endParaRPr lang="en-US" altLang="zh-CN"/>
          </a:p>
          <a:p>
            <a:r>
              <a:rPr lang="zh-CN" altLang="en-US"/>
              <a:t>一个是模板参数，一个是函数参数，有什么区别？</a:t>
            </a:r>
            <a:r>
              <a:rPr lang="zh-CN" altLang="en-US">
                <a:sym typeface="+mn-ea"/>
              </a:rPr>
              <a:t>有很大区别！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5150" y="1825625"/>
            <a:ext cx="5762625" cy="4351655"/>
          </a:xfrm>
        </p:spPr>
        <p:txBody>
          <a:bodyPr>
            <a:normAutofit lnSpcReduction="20000"/>
          </a:bodyPr>
          <a:p>
            <a:r>
              <a:rPr lang="en-US" altLang="zh-CN" sz="1715"/>
              <a:t>template &lt;int N&gt; </a:t>
            </a:r>
            <a:r>
              <a:rPr lang="zh-CN" altLang="en-US" sz="1715"/>
              <a:t>传入的</a:t>
            </a:r>
            <a:r>
              <a:rPr lang="en-US" altLang="zh-CN" sz="1715"/>
              <a:t> N</a:t>
            </a:r>
            <a:r>
              <a:rPr lang="zh-CN" altLang="en-US" sz="1715"/>
              <a:t>，是一个</a:t>
            </a:r>
            <a:r>
              <a:rPr lang="zh-CN" altLang="en-US" sz="1715" b="1"/>
              <a:t>编译期常量</a:t>
            </a:r>
            <a:r>
              <a:rPr lang="zh-CN" altLang="en-US" sz="1715"/>
              <a:t>，</a:t>
            </a:r>
            <a:r>
              <a:rPr lang="zh-CN" altLang="en-US" sz="1715" u="sng"/>
              <a:t>每个不同的</a:t>
            </a:r>
            <a:r>
              <a:rPr lang="en-US" altLang="zh-CN" sz="1715" u="sng"/>
              <a:t> N</a:t>
            </a:r>
            <a:r>
              <a:rPr lang="zh-CN" altLang="en-US" sz="1715" u="sng"/>
              <a:t>，编译器都会单独生成一份代码</a:t>
            </a:r>
            <a:r>
              <a:rPr lang="zh-CN" altLang="en-US" sz="1715"/>
              <a:t>，从而可以对他做单独的优化。</a:t>
            </a:r>
            <a:endParaRPr lang="zh-CN" altLang="en-US" sz="1715"/>
          </a:p>
          <a:p>
            <a:r>
              <a:rPr lang="zh-CN" altLang="en-US" sz="1715"/>
              <a:t>而</a:t>
            </a:r>
            <a:r>
              <a:rPr lang="en-US" altLang="zh-CN" sz="1715"/>
              <a:t> func(int N)</a:t>
            </a:r>
            <a:r>
              <a:rPr lang="zh-CN" altLang="en-US" sz="1715"/>
              <a:t>，则变成</a:t>
            </a:r>
            <a:r>
              <a:rPr lang="zh-CN" altLang="en-US" sz="1715" b="1"/>
              <a:t>运行</a:t>
            </a:r>
            <a:r>
              <a:rPr lang="zh-CN" altLang="en-US" sz="1715" b="1">
                <a:sym typeface="+mn-ea"/>
              </a:rPr>
              <a:t>期</a:t>
            </a:r>
            <a:r>
              <a:rPr lang="zh-CN" altLang="en-US" sz="1715" b="1"/>
              <a:t>常量</a:t>
            </a:r>
            <a:r>
              <a:rPr lang="zh-CN" altLang="en-US" sz="1715"/>
              <a:t>，编译器无法自动优化，只能运行时根据被调用参数</a:t>
            </a:r>
            <a:r>
              <a:rPr lang="en-US" altLang="zh-CN" sz="1715"/>
              <a:t> N </a:t>
            </a:r>
            <a:r>
              <a:rPr lang="zh-CN" altLang="en-US" sz="1715"/>
              <a:t>的不同。</a:t>
            </a:r>
            <a:endParaRPr lang="zh-CN" altLang="en-US" sz="1715"/>
          </a:p>
          <a:p>
            <a:r>
              <a:rPr lang="zh-CN" altLang="en-US" sz="1715">
                <a:sym typeface="+mn-ea"/>
              </a:rPr>
              <a:t>比如</a:t>
            </a:r>
            <a:r>
              <a:rPr lang="en-US" altLang="zh-CN" sz="1715">
                <a:sym typeface="+mn-ea"/>
              </a:rPr>
              <a:t> show_times&lt;0&gt;() </a:t>
            </a:r>
            <a:r>
              <a:rPr lang="zh-CN" altLang="en-US" sz="1715">
                <a:sym typeface="+mn-ea"/>
              </a:rPr>
              <a:t>编译器就可以自动优化为一个空函数。因此模板元编程对高性能编程很重要。</a:t>
            </a:r>
            <a:endParaRPr lang="zh-CN" altLang="en-US" sz="1715">
              <a:sym typeface="+mn-ea"/>
            </a:endParaRPr>
          </a:p>
          <a:p>
            <a:r>
              <a:rPr lang="zh-CN" altLang="en-US" sz="1715">
                <a:sym typeface="+mn-ea"/>
              </a:rPr>
              <a:t>通常来说，模板的内部实现需要被暴露出来，除非使用特殊的手段，否则，</a:t>
            </a:r>
            <a:r>
              <a:rPr lang="zh-CN" altLang="en-US" sz="1715" u="sng">
                <a:sym typeface="+mn-ea"/>
              </a:rPr>
              <a:t>定义和实现</a:t>
            </a:r>
            <a:r>
              <a:rPr lang="zh-CN" altLang="en-US" sz="1715">
                <a:sym typeface="+mn-ea"/>
              </a:rPr>
              <a:t>都必须放在头文件里。</a:t>
            </a:r>
            <a:endParaRPr lang="zh-CN" altLang="en-US" sz="1715">
              <a:sym typeface="+mn-ea"/>
            </a:endParaRPr>
          </a:p>
          <a:p>
            <a:r>
              <a:rPr lang="zh-CN" altLang="en-US" sz="1715"/>
              <a:t>但也正因如此，如果过度使用模板，会导致生成的二进制文件大小剧增，编译变得很慢等。</a:t>
            </a:r>
            <a:endParaRPr lang="en-US" altLang="zh-CN" sz="1715"/>
          </a:p>
        </p:txBody>
      </p:sp>
      <p:sp>
        <p:nvSpPr>
          <p:cNvPr id="5" name="Text Box 4"/>
          <p:cNvSpPr txBox="1"/>
          <p:nvPr/>
        </p:nvSpPr>
        <p:spPr>
          <a:xfrm>
            <a:off x="6083300" y="6489700"/>
            <a:ext cx="6108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boost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编译慢的原因找到了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因为他们用了大量的模板。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模板的应用：编译期优化案例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在右边这个案例中，我们声明了一个</a:t>
            </a:r>
            <a:r>
              <a:rPr lang="en-US" altLang="zh-CN"/>
              <a:t> sumto </a:t>
            </a:r>
            <a:r>
              <a:rPr lang="zh-CN" altLang="en-US"/>
              <a:t>函数，作用是求出从</a:t>
            </a:r>
            <a:r>
              <a:rPr lang="en-US" altLang="zh-CN"/>
              <a:t> 1 </a:t>
            </a:r>
            <a:r>
              <a:rPr lang="zh-CN" altLang="en-US"/>
              <a:t>到</a:t>
            </a:r>
            <a:r>
              <a:rPr lang="en-US" altLang="zh-CN"/>
              <a:t> n </a:t>
            </a:r>
            <a:r>
              <a:rPr lang="zh-CN" altLang="en-US"/>
              <a:t>所有数字的和。</a:t>
            </a:r>
            <a:endParaRPr lang="zh-CN" altLang="en-US"/>
          </a:p>
          <a:p>
            <a:r>
              <a:rPr lang="zh-CN" altLang="en-US"/>
              <a:t>用一个</a:t>
            </a:r>
            <a:r>
              <a:rPr lang="en-US" altLang="zh-CN"/>
              <a:t> debug </a:t>
            </a:r>
            <a:r>
              <a:rPr lang="zh-CN" altLang="en-US"/>
              <a:t>参数控制是否输出调试信息。</a:t>
            </a:r>
            <a:endParaRPr lang="zh-CN" altLang="en-US"/>
          </a:p>
          <a:p>
            <a:r>
              <a:rPr lang="zh-CN" altLang="en-US"/>
              <a:t>但是这样</a:t>
            </a:r>
            <a:r>
              <a:rPr lang="en-US" altLang="zh-CN"/>
              <a:t> debug </a:t>
            </a:r>
            <a:r>
              <a:rPr lang="zh-CN" altLang="en-US"/>
              <a:t>是运行时判断，这样即使是</a:t>
            </a:r>
            <a:r>
              <a:rPr lang="en-US" altLang="zh-CN"/>
              <a:t> debug </a:t>
            </a:r>
            <a:r>
              <a:rPr lang="zh-CN" altLang="en-US"/>
              <a:t>为</a:t>
            </a:r>
            <a:r>
              <a:rPr lang="en-US" altLang="zh-CN"/>
              <a:t> false </a:t>
            </a:r>
            <a:r>
              <a:rPr lang="zh-CN" altLang="en-US"/>
              <a:t>也会浪费</a:t>
            </a:r>
            <a:r>
              <a:rPr lang="en-US" altLang="zh-CN"/>
              <a:t> CPU </a:t>
            </a:r>
            <a:r>
              <a:rPr lang="zh-CN" altLang="en-US"/>
              <a:t>时间。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2044700"/>
            <a:ext cx="6181090" cy="39141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6650" y="0"/>
            <a:ext cx="895350" cy="14382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2550" y="6638925"/>
            <a:ext cx="3219450" cy="21907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7847330" y="2708275"/>
            <a:ext cx="1022350" cy="10160"/>
          </a:xfrm>
          <a:prstGeom prst="line">
            <a:avLst/>
          </a:prstGeom>
          <a:ln w="38100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模板的应用：编译期优化案例（续）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因此可以把</a:t>
            </a:r>
            <a:r>
              <a:rPr lang="en-US" altLang="zh-CN"/>
              <a:t> debug </a:t>
            </a:r>
            <a:r>
              <a:rPr lang="zh-CN" altLang="en-US"/>
              <a:t>改成模板参数，这样就是编译期常量。编译器会生成</a:t>
            </a:r>
            <a:r>
              <a:rPr lang="zh-CN" altLang="en-US" b="1"/>
              <a:t>两份函数</a:t>
            </a:r>
            <a:r>
              <a:rPr lang="en-US" altLang="zh-CN"/>
              <a:t> sumto&lt;true&gt; </a:t>
            </a:r>
            <a:r>
              <a:rPr lang="zh-CN" altLang="en-US"/>
              <a:t>和</a:t>
            </a:r>
            <a:r>
              <a:rPr lang="en-US" altLang="zh-CN"/>
              <a:t> sumto&lt;false&gt;</a:t>
            </a:r>
            <a:r>
              <a:rPr lang="zh-CN" altLang="en-US"/>
              <a:t>。前者保留了调试用的打印语句，后者则完全为性能优化而可以去掉打印语句。</a:t>
            </a:r>
            <a:endParaRPr lang="zh-CN" altLang="en-US"/>
          </a:p>
          <a:p>
            <a:r>
              <a:rPr lang="zh-CN" altLang="en-US"/>
              <a:t>后者其实在编译器看来就是</a:t>
            </a:r>
            <a:endParaRPr lang="zh-CN" altLang="en-US"/>
          </a:p>
          <a:p>
            <a:r>
              <a:rPr lang="en-US" altLang="zh-CN"/>
              <a:t>if (false) std::cout &lt;&lt; ...</a:t>
            </a:r>
            <a:endParaRPr lang="en-US" altLang="zh-CN"/>
          </a:p>
          <a:p>
            <a:r>
              <a:rPr lang="zh-CN" altLang="en-US"/>
              <a:t>这样显然是会被他自动优化掉的。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96650" y="0"/>
            <a:ext cx="895350" cy="143827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29300" y="1974850"/>
            <a:ext cx="6102985" cy="40538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675" y="6391275"/>
            <a:ext cx="3743325" cy="46672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7142480" y="2585720"/>
            <a:ext cx="1022350" cy="10160"/>
          </a:xfrm>
          <a:prstGeom prst="line">
            <a:avLst/>
          </a:prstGeom>
          <a:ln w="38100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模板的应用：编译期分支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更进一步，可以用</a:t>
            </a:r>
            <a:r>
              <a:rPr lang="en-US" altLang="zh-CN"/>
              <a:t>C++17</a:t>
            </a:r>
            <a:r>
              <a:rPr lang="zh-CN" altLang="en-US"/>
              <a:t>的</a:t>
            </a:r>
            <a:r>
              <a:rPr lang="en-US" altLang="zh-CN"/>
              <a:t> if constexpr </a:t>
            </a:r>
            <a:r>
              <a:rPr lang="zh-CN" altLang="en-US"/>
              <a:t>语法，保证是编译期确定的分支：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（下一讲会深入分析编译器的工作原理）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96650" y="0"/>
            <a:ext cx="895350" cy="1438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675" y="6391275"/>
            <a:ext cx="3743325" cy="46672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7080885" y="3791585"/>
            <a:ext cx="1022350" cy="10160"/>
          </a:xfrm>
          <a:prstGeom prst="line">
            <a:avLst/>
          </a:prstGeom>
          <a:ln w="38100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92470" y="2063750"/>
            <a:ext cx="5866765" cy="38760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模板的难题：编译期常量的限制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编译期常量的限制就在于他不能通过</a:t>
            </a:r>
            <a:r>
              <a:rPr lang="zh-CN" altLang="en-US" b="1">
                <a:sym typeface="+mn-ea"/>
              </a:rPr>
              <a:t>运行时变量</a:t>
            </a:r>
            <a:r>
              <a:rPr lang="zh-CN" altLang="en-US">
                <a:sym typeface="+mn-ea"/>
              </a:rPr>
              <a:t>组成的表达式来指定。比如：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这里在</a:t>
            </a:r>
            <a:r>
              <a:rPr lang="en-US" altLang="zh-CN"/>
              <a:t> if constexpr </a:t>
            </a:r>
            <a:r>
              <a:rPr lang="zh-CN" altLang="en-US"/>
              <a:t>的表达式里用到了运行时变量，从而无法作为编译期分支的条件。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5185" y="2661920"/>
            <a:ext cx="5039995" cy="4533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876040"/>
            <a:ext cx="838200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模板的</a:t>
            </a:r>
            <a:r>
              <a:rPr lang="zh-CN" altLang="en-US">
                <a:sym typeface="+mn-ea"/>
              </a:rPr>
              <a:t>难题：编译期常量的限制（续）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510665"/>
            <a:ext cx="10515600" cy="4351338"/>
          </a:xfrm>
        </p:spPr>
        <p:txBody>
          <a:bodyPr/>
          <a:p>
            <a:r>
              <a:rPr lang="zh-CN" altLang="en-US">
                <a:sym typeface="+mn-ea"/>
              </a:rPr>
              <a:t>除了</a:t>
            </a:r>
            <a:r>
              <a:rPr lang="en-US" altLang="zh-CN">
                <a:sym typeface="+mn-ea"/>
              </a:rPr>
              <a:t> if constexpr </a:t>
            </a:r>
            <a:r>
              <a:rPr lang="zh-CN" altLang="en-US">
                <a:sym typeface="+mn-ea"/>
              </a:rPr>
              <a:t>的表达式不能用运行时变量，模板尖括号内的参数也不能：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可以在</a:t>
            </a:r>
            <a:r>
              <a:rPr lang="en-US" altLang="zh-CN">
                <a:sym typeface="+mn-ea"/>
              </a:rPr>
              <a:t> bool debug </a:t>
            </a:r>
            <a:r>
              <a:rPr lang="zh-CN" altLang="en-US">
                <a:sym typeface="+mn-ea"/>
              </a:rPr>
              <a:t>变量的定义前面加上</a:t>
            </a:r>
            <a:r>
              <a:rPr lang="en-US" altLang="zh-CN">
                <a:sym typeface="+mn-ea"/>
              </a:rPr>
              <a:t> constexpr </a:t>
            </a:r>
            <a:r>
              <a:rPr lang="zh-CN" altLang="en-US">
                <a:sym typeface="+mn-ea"/>
              </a:rPr>
              <a:t>来解决：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但这样</a:t>
            </a:r>
            <a:r>
              <a:rPr lang="en-US" altLang="zh-CN">
                <a:sym typeface="+mn-ea"/>
              </a:rPr>
              <a:t> debug = </a:t>
            </a:r>
            <a:r>
              <a:rPr lang="zh-CN" altLang="en-US">
                <a:sym typeface="+mn-ea"/>
              </a:rPr>
              <a:t>右边的值也必须为编译期常量，否则出错：</a:t>
            </a:r>
            <a:endParaRPr lang="zh-CN" altLang="en-US"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8885" y="1813560"/>
            <a:ext cx="4770120" cy="1304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680" y="3478530"/>
            <a:ext cx="4905375" cy="1247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780" y="5086985"/>
            <a:ext cx="4867275" cy="13525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模板的难题：编译期常函数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713230"/>
            <a:ext cx="10515600" cy="5145405"/>
          </a:xfrm>
        </p:spPr>
        <p:txBody>
          <a:bodyPr/>
          <a:p>
            <a:r>
              <a:rPr lang="zh-CN" altLang="en-US"/>
              <a:t>编译期</a:t>
            </a:r>
            <a:r>
              <a:rPr lang="en-US" altLang="zh-CN"/>
              <a:t> constexpr </a:t>
            </a:r>
            <a:r>
              <a:rPr lang="zh-CN" altLang="en-US"/>
              <a:t>的表达式，一般是无法调用其他函数的。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解决：如果能保证</a:t>
            </a:r>
            <a:r>
              <a:rPr lang="en-US" altLang="zh-CN"/>
              <a:t> isnegative </a:t>
            </a:r>
            <a:r>
              <a:rPr lang="zh-CN" altLang="en-US"/>
              <a:t>里都可以在编译期求值，将他前面也标上</a:t>
            </a:r>
            <a:r>
              <a:rPr lang="en-US" altLang="zh-CN"/>
              <a:t> constexpr </a:t>
            </a:r>
            <a:r>
              <a:rPr lang="zh-CN" altLang="en-US"/>
              <a:t>即可。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注意：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constexpr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函数不能调用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non-constexpr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函数。而且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constexpr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函数必须是内联（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inline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）的，不能分离声明和定义在另一个文件里。标准库的很多函数如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std::min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也是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constexpr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函数，可以放心大胆在模板尖括号内使用。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29025" y="2167255"/>
            <a:ext cx="4933950" cy="2114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0" y="4953000"/>
            <a:ext cx="3733800" cy="704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6650" y="5657850"/>
            <a:ext cx="895350" cy="12001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模板的难题：移到另一个文件中定义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316990"/>
            <a:ext cx="10515600" cy="4607560"/>
          </a:xfrm>
        </p:spPr>
        <p:txBody>
          <a:bodyPr/>
          <a:p>
            <a:r>
              <a:rPr lang="zh-CN" altLang="en-US"/>
              <a:t>如果我们试着像</a:t>
            </a:r>
            <a:r>
              <a:rPr lang="zh-CN" altLang="en-US" b="1"/>
              <a:t>传统函数</a:t>
            </a:r>
            <a:r>
              <a:rPr lang="zh-CN" altLang="en-US"/>
              <a:t>那样分离</a:t>
            </a:r>
            <a:r>
              <a:rPr lang="zh-CN" altLang="en-US" b="1"/>
              <a:t>模板函数</a:t>
            </a:r>
            <a:r>
              <a:rPr lang="zh-CN" altLang="en-US"/>
              <a:t>的声明与实现：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就会出现</a:t>
            </a:r>
            <a:r>
              <a:rPr lang="en-US" altLang="zh-CN"/>
              <a:t> undefined reference </a:t>
            </a:r>
            <a:r>
              <a:rPr lang="zh-CN" altLang="en-US"/>
              <a:t>错误：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090" y="1762125"/>
            <a:ext cx="5153025" cy="2076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150" y="1762125"/>
            <a:ext cx="6419850" cy="3333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620" y="3838575"/>
            <a:ext cx="3276600" cy="1314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900" y="5924550"/>
            <a:ext cx="7277100" cy="9334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 descr="1621087647566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高性能并行编程与优化</a:t>
            </a:r>
            <a:r>
              <a:rPr lang="en-US" altLang="zh-CN"/>
              <a:t> - </a:t>
            </a:r>
            <a:r>
              <a:rPr lang="zh-CN" altLang="en-US"/>
              <a:t>课程大纲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zh-CN" altLang="en-US">
                <a:sym typeface="+mn-ea"/>
              </a:rPr>
              <a:t>分为前半</a:t>
            </a:r>
            <a:r>
              <a:rPr lang="zh-CN" altLang="en-US">
                <a:sym typeface="+mn-ea"/>
              </a:rPr>
              <a:t>段</a:t>
            </a:r>
            <a:r>
              <a:rPr lang="zh-CN" altLang="en-US">
                <a:sym typeface="+mn-ea"/>
              </a:rPr>
              <a:t>和后半段，</a:t>
            </a:r>
            <a:r>
              <a:rPr lang="zh-CN" altLang="en-US">
                <a:sym typeface="+mn-ea"/>
              </a:rPr>
              <a:t>前半段主要介绍现代</a:t>
            </a:r>
            <a:r>
              <a:rPr lang="en-US" altLang="zh-CN">
                <a:sym typeface="+mn-ea"/>
              </a:rPr>
              <a:t> C++</a:t>
            </a:r>
            <a:r>
              <a:rPr lang="zh-CN" altLang="en-US">
                <a:sym typeface="+mn-ea"/>
              </a:rPr>
              <a:t>，后半段主要介绍并行编程与优化。</a:t>
            </a:r>
            <a:endParaRPr lang="zh-CN" altLang="en-US">
              <a:sym typeface="+mn-ea"/>
            </a:endParaRPr>
          </a:p>
          <a:p>
            <a:pPr>
              <a:buAutoNum type="arabicPeriod"/>
            </a:pPr>
            <a:r>
              <a:rPr lang="zh-CN" altLang="en-US"/>
              <a:t>课程安排与开发环境搭建：cmake与git入门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现代C++入门：常用STL容器，RAII内存管理</a:t>
            </a:r>
            <a:endParaRPr lang="zh-CN" altLang="en-US"/>
          </a:p>
          <a:p>
            <a:pPr>
              <a:buAutoNum type="arabicPeriod"/>
            </a:pPr>
            <a:r>
              <a:rPr lang="zh-CN" altLang="en-US" b="1"/>
              <a:t>现代C++进阶：模板元编程与函数式编程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编译器如何自动优化：从汇编角度看C++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C++11起的多线程编程：从mutex到无锁并行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并行编程常用框架：OpenMP与Intel TBB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被忽视的访存优化：内存带宽与cpu缓存机制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GPU专题：wrap调度，共享内存，barrier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并行算法实战：reduce，scan，矩阵乘法等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存储大规模三维数据的关键：稀疏数据结构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物理仿真实战：邻居搜索表实现pbf流体求解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C++在ZENO中的工程实践：从primitive说起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结业典礼：总结所学知识与优秀作业点评</a:t>
            </a:r>
            <a:endParaRPr lang="zh-CN" altLang="en-US">
              <a:sym typeface="+mn-ea"/>
            </a:endParaRPr>
          </a:p>
        </p:txBody>
      </p:sp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3230" y="5050155"/>
            <a:ext cx="1149350" cy="1292860"/>
          </a:xfrm>
          <a:prstGeom prst="rect">
            <a:avLst/>
          </a:prstGeom>
        </p:spPr>
      </p:pic>
      <p:pic>
        <p:nvPicPr>
          <p:cNvPr id="4" name="Picture 3" descr="heartlogo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545" y="5050155"/>
            <a:ext cx="1279525" cy="129286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429625" y="5020310"/>
            <a:ext cx="7569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8000">
                <a:latin typeface="Adobe Helvetica" charset="0"/>
                <a:cs typeface="Adobe Helvetica" charset="0"/>
              </a:rPr>
              <a:t>I</a:t>
            </a:r>
            <a:endParaRPr lang="en-US" sz="8000">
              <a:latin typeface="Adobe Helvetica" charset="0"/>
              <a:cs typeface="Adobe Helvetica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194550" y="1328420"/>
            <a:ext cx="446532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硬件要求：</a:t>
            </a:r>
            <a:endParaRPr lang="zh-CN" altLang="en-US"/>
          </a:p>
          <a:p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位</a:t>
            </a:r>
            <a:r>
              <a:rPr lang="zh-CN" altLang="en-US"/>
              <a:t>（</a:t>
            </a:r>
            <a:r>
              <a:rPr lang="en-US" altLang="zh-CN"/>
              <a:t>32</a:t>
            </a:r>
            <a:r>
              <a:rPr lang="zh-CN" altLang="en-US"/>
              <a:t>位时代过去了）</a:t>
            </a:r>
            <a:endParaRPr lang="zh-CN" altLang="en-US"/>
          </a:p>
          <a:p>
            <a:r>
              <a:rPr lang="zh-CN" altLang="en-US"/>
              <a:t>至少</a:t>
            </a:r>
            <a:r>
              <a:rPr lang="en-US" altLang="zh-CN"/>
              <a:t>2</a:t>
            </a:r>
            <a:r>
              <a:rPr lang="zh-CN" altLang="en-US"/>
              <a:t>核</a:t>
            </a:r>
            <a:r>
              <a:rPr lang="en-US" altLang="zh-CN"/>
              <a:t>4</a:t>
            </a:r>
            <a:r>
              <a:rPr lang="zh-CN" altLang="en-US"/>
              <a:t>线程（并行课</a:t>
            </a:r>
            <a:r>
              <a:rPr lang="en-US" altLang="zh-CN"/>
              <a:t>…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英伟达家显卡（</a:t>
            </a:r>
            <a:r>
              <a:rPr lang="en-US" altLang="zh-CN"/>
              <a:t>GPU </a:t>
            </a:r>
            <a:r>
              <a:rPr lang="zh-CN" altLang="en-US"/>
              <a:t>专题）</a:t>
            </a:r>
            <a:endParaRPr lang="zh-CN" altLang="en-US"/>
          </a:p>
          <a:p>
            <a:r>
              <a:rPr lang="zh-CN" altLang="en-US"/>
              <a:t>软件要求：</a:t>
            </a:r>
            <a:endParaRPr lang="zh-CN" altLang="en-US"/>
          </a:p>
          <a:p>
            <a:r>
              <a:rPr lang="en-US" altLang="zh-CN"/>
              <a:t>Visual Studio 2019</a:t>
            </a:r>
            <a:r>
              <a:rPr lang="zh-CN" altLang="en-US"/>
              <a:t>（</a:t>
            </a:r>
            <a:r>
              <a:rPr lang="en-US" altLang="zh-CN"/>
              <a:t>Windows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GCC 9 </a:t>
            </a:r>
            <a:r>
              <a:rPr lang="zh-CN" altLang="en-US"/>
              <a:t>及以上（</a:t>
            </a:r>
            <a:r>
              <a:rPr lang="en-US" altLang="zh-CN"/>
              <a:t>Linux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CMake 3.12 </a:t>
            </a:r>
            <a:r>
              <a:rPr lang="zh-CN" altLang="en-US">
                <a:sym typeface="+mn-ea"/>
              </a:rPr>
              <a:t>及</a:t>
            </a:r>
            <a:r>
              <a:rPr lang="zh-CN" altLang="en-US"/>
              <a:t>以上（跨平台作业）</a:t>
            </a:r>
            <a:endParaRPr lang="zh-CN" altLang="en-US"/>
          </a:p>
          <a:p>
            <a:r>
              <a:rPr lang="en-US" altLang="zh-CN"/>
              <a:t>Git 2.x</a:t>
            </a:r>
            <a:r>
              <a:rPr lang="zh-CN" altLang="en-US"/>
              <a:t>（作业上传到</a:t>
            </a:r>
            <a:r>
              <a:rPr lang="en-US" altLang="zh-CN"/>
              <a:t> GitHub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CUDA Toolkit 10.0 </a:t>
            </a:r>
            <a:r>
              <a:rPr lang="zh-CN" altLang="en-US"/>
              <a:t>以上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GPU </a:t>
            </a:r>
            <a:r>
              <a:rPr lang="zh-CN" altLang="en-US">
                <a:sym typeface="+mn-ea"/>
              </a:rPr>
              <a:t>专题）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模板的难题：移到另一个文件中定义（续）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这是因为编译器对模板的</a:t>
            </a:r>
            <a:r>
              <a:rPr lang="zh-CN" altLang="en-US"/>
              <a:t>编译是</a:t>
            </a:r>
            <a:r>
              <a:rPr lang="zh-CN" altLang="en-US" b="1"/>
              <a:t>惰性</a:t>
            </a:r>
            <a:r>
              <a:rPr lang="zh-CN" altLang="en-US"/>
              <a:t>的，即只有当前</a:t>
            </a:r>
            <a:r>
              <a:rPr lang="en-US" altLang="zh-CN"/>
              <a:t> .cpp </a:t>
            </a:r>
            <a:r>
              <a:rPr lang="zh-CN" altLang="en-US"/>
              <a:t>文件用到了这个模板，该模板里的函数才会被定义。而我们的</a:t>
            </a:r>
            <a:r>
              <a:rPr lang="en-US" altLang="zh-CN"/>
              <a:t> sumto.cpp </a:t>
            </a:r>
            <a:r>
              <a:rPr lang="zh-CN" altLang="en-US"/>
              <a:t>中没有用到</a:t>
            </a:r>
            <a:r>
              <a:rPr lang="en-US" altLang="zh-CN"/>
              <a:t> sumto&lt;&gt; </a:t>
            </a:r>
            <a:r>
              <a:rPr lang="zh-CN" altLang="en-US"/>
              <a:t>函数的任何一</a:t>
            </a:r>
            <a:r>
              <a:rPr lang="zh-CN" altLang="en-US">
                <a:sym typeface="+mn-ea"/>
              </a:rPr>
              <a:t>份</a:t>
            </a:r>
            <a:r>
              <a:rPr lang="zh-CN" altLang="en-US"/>
              <a:t>定义，所以</a:t>
            </a:r>
            <a:r>
              <a:rPr lang="en-US" altLang="zh-CN"/>
              <a:t> main.cpp </a:t>
            </a:r>
            <a:r>
              <a:rPr lang="zh-CN" altLang="en-US"/>
              <a:t>里只看到</a:t>
            </a:r>
            <a:r>
              <a:rPr lang="en-US" altLang="zh-CN"/>
              <a:t> sumto&lt;&gt; </a:t>
            </a:r>
            <a:r>
              <a:rPr lang="zh-CN" altLang="en-US"/>
              <a:t>函数的两份声明，从而出错。</a:t>
            </a:r>
            <a:endParaRPr lang="zh-CN" altLang="en-US"/>
          </a:p>
          <a:p>
            <a:r>
              <a:rPr lang="zh-CN" altLang="en-US"/>
              <a:t>解决：在看得见</a:t>
            </a:r>
            <a:r>
              <a:rPr lang="en-US" altLang="zh-CN"/>
              <a:t> sumto&lt;&gt; </a:t>
            </a:r>
            <a:r>
              <a:rPr lang="zh-CN" altLang="en-US"/>
              <a:t>定义的</a:t>
            </a:r>
            <a:r>
              <a:rPr lang="en-US" altLang="zh-CN"/>
              <a:t> sumto.cpp </a:t>
            </a:r>
            <a:r>
              <a:rPr lang="zh-CN" altLang="en-US"/>
              <a:t>里，增加两个显式编译模板的声明：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5805" y="3256915"/>
            <a:ext cx="5660390" cy="360108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3636645" y="6807200"/>
            <a:ext cx="2943860" cy="8890"/>
          </a:xfrm>
          <a:prstGeom prst="line">
            <a:avLst/>
          </a:prstGeom>
          <a:ln w="38100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5686425"/>
            <a:ext cx="838200" cy="11715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399780" y="183515"/>
            <a:ext cx="320865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一般来说，我会建议模板</a:t>
            </a:r>
            <a:r>
              <a:rPr lang="zh-CN" altLang="en-US" b="1"/>
              <a:t>不要分离声明和定义</a:t>
            </a:r>
            <a:r>
              <a:rPr lang="zh-CN" altLang="en-US"/>
              <a:t>，直接写在头文件里即可。如果分离还要罗列出所有模板参数的排列组合，违背了开</a:t>
            </a:r>
            <a:r>
              <a:rPr lang="en-US" altLang="zh-CN"/>
              <a:t>-</a:t>
            </a:r>
            <a:r>
              <a:rPr lang="zh-CN" altLang="en-US"/>
              <a:t>闭原则。</a:t>
            </a:r>
            <a:endParaRPr lang="en-US" altLang="zh-C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模板的惰性：延迟编译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要证明模板的惰性，只需看这个例子：</a:t>
            </a:r>
            <a:endParaRPr lang="zh-CN" altLang="en-US">
              <a:sym typeface="+mn-ea"/>
            </a:endParaRP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zh-CN" altLang="en-US"/>
              <a:t>要是编译器哪怕细看了一眼：字符串怎么可能被写入呢？肯定是会出错的。</a:t>
            </a:r>
            <a:endParaRPr lang="zh-CN" altLang="en-US"/>
          </a:p>
          <a:p>
            <a:r>
              <a:rPr lang="zh-CN" altLang="en-US"/>
              <a:t>但是却没有出错，这是因为模板没有被调用，所以不会被实际编译！</a:t>
            </a:r>
            <a:endParaRPr lang="zh-CN" altLang="en-US"/>
          </a:p>
          <a:p>
            <a:r>
              <a:rPr lang="zh-CN" altLang="en-US"/>
              <a:t>而只有当</a:t>
            </a:r>
            <a:r>
              <a:rPr lang="en-US" altLang="zh-CN"/>
              <a:t> main </a:t>
            </a:r>
            <a:r>
              <a:rPr lang="zh-CN" altLang="en-US"/>
              <a:t>调用了这个函数，才会被编译，才会报错！</a:t>
            </a:r>
            <a:endParaRPr lang="zh-CN" altLang="en-US"/>
          </a:p>
          <a:p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用一个假模板实现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sym typeface="+mn-ea"/>
              </a:rPr>
              <a:t>延迟编译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的技术，可以加快编译的速度，用于代理模式等。</a:t>
            </a:r>
            <a:endParaRPr lang="zh-CN" altLang="en-US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94480" y="2155825"/>
            <a:ext cx="4003040" cy="218313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93819542_p0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模板函数：大家学废了吗！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基本学废！接下来看自动类型推导。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为什么需要自动类型推导（</a:t>
            </a:r>
            <a:r>
              <a:rPr lang="en-US" altLang="zh-CN"/>
              <a:t>auto</a:t>
            </a:r>
            <a:r>
              <a:rPr lang="zh-CN" altLang="en-US"/>
              <a:t>）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3675" y="2807335"/>
            <a:ext cx="11423650" cy="23876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350135" y="1842135"/>
            <a:ext cx="7651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没有</a:t>
            </a:r>
            <a:r>
              <a:rPr lang="en-US" altLang="zh-CN"/>
              <a:t> auto </a:t>
            </a:r>
            <a:r>
              <a:rPr lang="zh-CN" altLang="en-US"/>
              <a:t>的话，需要声明一个变量，必须重复一遍他的类型，非常麻烦：</a:t>
            </a:r>
            <a:endParaRPr lang="zh-CN" alt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163955" y="4925695"/>
            <a:ext cx="4680585" cy="0"/>
          </a:xfrm>
          <a:prstGeom prst="lin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自动类型推导：定义变量</a:t>
            </a:r>
            <a:endParaRPr lang="en-US" altLang="zh-CN"/>
          </a:p>
        </p:txBody>
      </p:sp>
      <p:sp>
        <p:nvSpPr>
          <p:cNvPr id="5" name="Text Box 4"/>
          <p:cNvSpPr txBox="1"/>
          <p:nvPr/>
        </p:nvSpPr>
        <p:spPr>
          <a:xfrm>
            <a:off x="1418590" y="1842135"/>
            <a:ext cx="9514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</a:t>
            </a:r>
            <a:r>
              <a:rPr lang="en-US" altLang="zh-CN"/>
              <a:t> C++11 </a:t>
            </a:r>
            <a:r>
              <a:rPr lang="zh-CN" altLang="en-US"/>
              <a:t>引入了</a:t>
            </a:r>
            <a:r>
              <a:rPr lang="en-US" altLang="zh-CN"/>
              <a:t> auto</a:t>
            </a:r>
            <a:r>
              <a:rPr lang="zh-CN" altLang="en-US"/>
              <a:t>，使用</a:t>
            </a:r>
            <a:r>
              <a:rPr lang="en-US" altLang="zh-CN"/>
              <a:t> auto </a:t>
            </a:r>
            <a:r>
              <a:rPr lang="zh-CN" altLang="en-US"/>
              <a:t>定义的变量，其类型会自动根据等号右边的值来确定：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11680" y="2508250"/>
            <a:ext cx="7787640" cy="258064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3023870" y="4782820"/>
            <a:ext cx="521335" cy="10160"/>
          </a:xfrm>
          <a:prstGeom prst="lin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自动类型推导：一些局限性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不过</a:t>
            </a:r>
            <a:r>
              <a:rPr lang="en-US" altLang="zh-CN"/>
              <a:t> auto </a:t>
            </a:r>
            <a:r>
              <a:rPr lang="zh-CN" altLang="en-US"/>
              <a:t>也并非万能，他也有很多限制。</a:t>
            </a:r>
            <a:endParaRPr lang="zh-CN" altLang="en-US"/>
          </a:p>
          <a:p>
            <a:r>
              <a:rPr lang="zh-CN">
                <a:sym typeface="+mn-ea"/>
              </a:rPr>
              <a:t>因为需要等号右边的类型信息，所以没有</a:t>
            </a:r>
            <a:r>
              <a:rPr lang="en-US" altLang="zh-CN">
                <a:sym typeface="+mn-ea"/>
              </a:rPr>
              <a:t> = </a:t>
            </a:r>
            <a:r>
              <a:rPr lang="zh-CN" altLang="en-US">
                <a:sym typeface="+mn-ea"/>
              </a:rPr>
              <a:t>单独声明一个</a:t>
            </a:r>
            <a:r>
              <a:rPr lang="en-US" altLang="zh-CN">
                <a:sym typeface="+mn-ea"/>
              </a:rPr>
              <a:t> auto </a:t>
            </a:r>
            <a:r>
              <a:rPr lang="zh-CN" altLang="en-US">
                <a:sym typeface="+mn-ea"/>
              </a:rPr>
              <a:t>变量是不行的：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而且，类成员也不可以定义为</a:t>
            </a:r>
            <a:r>
              <a:rPr lang="en-US" altLang="zh-CN"/>
              <a:t> auto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5710" y="2943860"/>
            <a:ext cx="7180580" cy="8496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840" y="4743450"/>
            <a:ext cx="5193030" cy="11207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自动类型推导：函数返回值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713230"/>
            <a:ext cx="10515600" cy="4668520"/>
          </a:xfrm>
        </p:spPr>
        <p:txBody>
          <a:bodyPr>
            <a:normAutofit lnSpcReduction="10000"/>
          </a:bodyPr>
          <a:p>
            <a:r>
              <a:rPr lang="zh-CN" altLang="en-US"/>
              <a:t>除了可以用于定义变量，还可以用作函数的返回类型：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zh-CN" altLang="en-US"/>
              <a:t>使用</a:t>
            </a:r>
            <a:r>
              <a:rPr lang="en-US" altLang="zh-CN"/>
              <a:t> auto </a:t>
            </a:r>
            <a:r>
              <a:rPr lang="zh-CN" altLang="en-US"/>
              <a:t>以后，会自动被推导为</a:t>
            </a:r>
            <a:r>
              <a:rPr lang="en-US" altLang="zh-CN"/>
              <a:t> return </a:t>
            </a:r>
            <a:r>
              <a:rPr lang="zh-CN" altLang="en-US"/>
              <a:t>右边的类型。</a:t>
            </a:r>
            <a:endParaRPr lang="zh-CN" altLang="en-US"/>
          </a:p>
          <a:p>
            <a:r>
              <a:rPr lang="zh-CN" altLang="en-US"/>
              <a:t>不过也有三点注意事项：</a:t>
            </a:r>
            <a:endParaRPr lang="en-US"/>
          </a:p>
          <a:p>
            <a:pPr marL="457200" indent="-457200">
              <a:buAutoNum type="arabicPeriod"/>
            </a:pPr>
            <a:r>
              <a:rPr lang="zh-CN" altLang="en-US"/>
              <a:t>当函数有多条</a:t>
            </a:r>
            <a:r>
              <a:rPr lang="en-US" altLang="zh-CN"/>
              <a:t> return </a:t>
            </a:r>
            <a:r>
              <a:rPr lang="zh-CN" altLang="en-US"/>
              <a:t>语句时，所有语句的返回类型</a:t>
            </a:r>
            <a:r>
              <a:rPr lang="zh-CN" altLang="en-US" b="1"/>
              <a:t>必须一致</a:t>
            </a:r>
            <a:r>
              <a:rPr lang="zh-CN" altLang="en-US"/>
              <a:t>，否则</a:t>
            </a:r>
            <a:r>
              <a:rPr lang="en-US" altLang="zh-CN"/>
              <a:t> auto </a:t>
            </a:r>
            <a:r>
              <a:rPr lang="zh-CN" altLang="en-US"/>
              <a:t>会报错。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当函数没有</a:t>
            </a:r>
            <a:r>
              <a:rPr lang="en-US" altLang="zh-CN"/>
              <a:t> return </a:t>
            </a:r>
            <a:r>
              <a:rPr lang="zh-CN" altLang="en-US"/>
              <a:t>语句时，</a:t>
            </a:r>
            <a:r>
              <a:rPr lang="en-US" altLang="zh-CN"/>
              <a:t>auto </a:t>
            </a:r>
            <a:r>
              <a:rPr lang="zh-CN" altLang="en-US"/>
              <a:t>会被</a:t>
            </a:r>
            <a:r>
              <a:rPr lang="zh-CN" altLang="en-US" b="1"/>
              <a:t>推导为</a:t>
            </a:r>
            <a:r>
              <a:rPr lang="en-US" altLang="zh-CN" b="1"/>
              <a:t> void</a:t>
            </a:r>
            <a:r>
              <a:rPr lang="zh-CN" altLang="en-US"/>
              <a:t>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如果</a:t>
            </a:r>
            <a:r>
              <a:rPr lang="zh-CN" altLang="en-US" b="1"/>
              <a:t>声明和实现分离</a:t>
            </a:r>
            <a:r>
              <a:rPr lang="zh-CN" altLang="en-US"/>
              <a:t>了，则不能声明为</a:t>
            </a:r>
            <a:r>
              <a:rPr lang="en-US" altLang="zh-CN"/>
              <a:t> auto</a:t>
            </a:r>
            <a:r>
              <a:rPr lang="zh-CN" altLang="en-US"/>
              <a:t>。比如：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auto func();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错误</a:t>
            </a:r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9595" y="2120900"/>
            <a:ext cx="5972175" cy="21050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C++</a:t>
            </a:r>
            <a:r>
              <a:rPr lang="zh-CN" altLang="en-US">
                <a:sym typeface="+mn-ea"/>
              </a:rPr>
              <a:t>特性：引用（</a:t>
            </a:r>
            <a:r>
              <a:rPr lang="en-US" altLang="zh-CN">
                <a:sym typeface="+mn-ea"/>
              </a:rPr>
              <a:t>int</a:t>
            </a:r>
            <a:r>
              <a:rPr lang="en-US" altLang="zh-CN">
                <a:sym typeface="+mn-ea"/>
              </a:rPr>
              <a:t> &amp;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众所周知，</a:t>
            </a:r>
            <a:r>
              <a:rPr lang="en-US" altLang="zh-CN"/>
              <a:t>C++ </a:t>
            </a:r>
            <a:r>
              <a:rPr lang="zh-CN" altLang="en-US"/>
              <a:t>中有一种特殊的类型，叫做</a:t>
            </a:r>
            <a:r>
              <a:rPr lang="zh-CN" altLang="en-US" b="1"/>
              <a:t>引用</a:t>
            </a:r>
            <a:r>
              <a:rPr lang="zh-CN" altLang="en-US"/>
              <a:t>。只需要在原类型后面加一个</a:t>
            </a:r>
            <a:r>
              <a:rPr lang="en-US" altLang="zh-CN"/>
              <a:t> &amp; </a:t>
            </a:r>
            <a:r>
              <a:rPr lang="zh-CN" altLang="en-US"/>
              <a:t>即可。</a:t>
            </a:r>
            <a:endParaRPr lang="zh-CN" altLang="en-US"/>
          </a:p>
          <a:p>
            <a:r>
              <a:rPr lang="zh-CN" altLang="en-US"/>
              <a:t>引用的本质无非是</a:t>
            </a:r>
            <a:r>
              <a:rPr lang="zh-CN" altLang="en-US" b="1"/>
              <a:t>指针</a:t>
            </a:r>
            <a:r>
              <a:rPr lang="zh-CN" altLang="en-US"/>
              <a:t>，当我们试图修改一个引用时，实际上是修改了原来的对象：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3275" y="2711450"/>
            <a:ext cx="4657725" cy="3108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520" y="2711450"/>
            <a:ext cx="4742815" cy="310896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5528945" y="4051300"/>
            <a:ext cx="972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等价于：</a:t>
            </a:r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535" y="6177280"/>
            <a:ext cx="710565" cy="68072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7234555" y="5820410"/>
            <a:ext cx="30759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可见，和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语言的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int *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相比无非是减少了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&amp;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的麻烦而已。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9431655" y="5559425"/>
            <a:ext cx="184150" cy="1016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535545" y="4685030"/>
            <a:ext cx="184150" cy="1016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903970" y="4419600"/>
            <a:ext cx="184150" cy="1016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245995" y="4378960"/>
            <a:ext cx="184150" cy="1016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034655" y="4389120"/>
            <a:ext cx="184150" cy="1016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C++</a:t>
            </a:r>
            <a:r>
              <a:rPr lang="zh-CN" altLang="en-US">
                <a:sym typeface="+mn-ea"/>
              </a:rPr>
              <a:t>特性：常引用（</a:t>
            </a:r>
            <a:r>
              <a:rPr lang="en-US" altLang="zh-CN">
                <a:sym typeface="+mn-ea"/>
              </a:rPr>
              <a:t>int const</a:t>
            </a:r>
            <a:r>
              <a:rPr lang="en-US" altLang="zh-CN">
                <a:sym typeface="+mn-ea"/>
              </a:rPr>
              <a:t> &amp;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如果说</a:t>
            </a:r>
            <a:r>
              <a:rPr lang="en-US" altLang="zh-CN"/>
              <a:t> int &amp; </a:t>
            </a:r>
            <a:r>
              <a:rPr lang="zh-CN" altLang="en-US"/>
              <a:t>相当于</a:t>
            </a:r>
            <a:r>
              <a:rPr lang="en-US" altLang="zh-CN"/>
              <a:t> int *</a:t>
            </a:r>
            <a:r>
              <a:rPr lang="zh-CN" altLang="en-US"/>
              <a:t>，那么</a:t>
            </a:r>
            <a:r>
              <a:rPr lang="en-US" altLang="zh-CN"/>
              <a:t> int const &amp; </a:t>
            </a:r>
            <a:r>
              <a:rPr lang="zh-CN" altLang="en-US"/>
              <a:t>就相当于</a:t>
            </a:r>
            <a:r>
              <a:rPr lang="en-US" altLang="zh-CN"/>
              <a:t> int const *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const </a:t>
            </a:r>
            <a:r>
              <a:rPr lang="zh-CN" altLang="en-US"/>
              <a:t>修饰符的存在，使得</a:t>
            </a:r>
            <a:r>
              <a:rPr lang="en-US" altLang="zh-CN"/>
              <a:t> ref </a:t>
            </a:r>
            <a:r>
              <a:rPr lang="zh-CN" altLang="en-US"/>
              <a:t>不能被写入（赋值）。</a:t>
            </a:r>
            <a:endParaRPr lang="zh-CN" altLang="en-US"/>
          </a:p>
          <a:p>
            <a:r>
              <a:rPr lang="zh-CN" altLang="en-US"/>
              <a:t>这样的好处是更加安全（编译器也能够放心大胆地做自动优化</a:t>
            </a:r>
            <a:r>
              <a:rPr lang="zh-CN" altLang="en-US">
                <a:sym typeface="+mn-ea"/>
              </a:rPr>
              <a:t>）</a:t>
            </a:r>
            <a:r>
              <a:rPr lang="zh-CN" altLang="en-US"/>
              <a:t>：</a:t>
            </a:r>
            <a:endParaRPr lang="en-US" altLang="zh-C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3820" y="3237865"/>
            <a:ext cx="4405630" cy="29984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610" y="6304915"/>
            <a:ext cx="707390" cy="55308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5316220" y="4843780"/>
            <a:ext cx="794385" cy="1524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自动类型推导：定义引用（</a:t>
            </a:r>
            <a:r>
              <a:rPr lang="en-US" altLang="zh-CN"/>
              <a:t>auto &amp;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当然，</a:t>
            </a:r>
            <a:r>
              <a:rPr lang="en-US" altLang="zh-CN"/>
              <a:t>auto </a:t>
            </a:r>
            <a:r>
              <a:rPr lang="zh-CN" altLang="en-US"/>
              <a:t>也可以用来定义引用，只需要改成</a:t>
            </a:r>
            <a:r>
              <a:rPr lang="en-US" altLang="zh-CN"/>
              <a:t> auto &amp; </a:t>
            </a:r>
            <a:r>
              <a:rPr lang="zh-CN" altLang="en-US"/>
              <a:t>即可：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3030" y="2528570"/>
            <a:ext cx="4775200" cy="33134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4780" y="6310630"/>
            <a:ext cx="617220" cy="54737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4927600" y="4271645"/>
            <a:ext cx="794385" cy="1524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为什么需要模板函数（</a:t>
            </a:r>
            <a:r>
              <a:rPr lang="en-US" altLang="zh-CN"/>
              <a:t>template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 altLang="en-US"/>
              <a:t>避免重复写代码。</a:t>
            </a:r>
            <a:endParaRPr lang="zh-CN" altLang="en-US"/>
          </a:p>
          <a:p>
            <a:r>
              <a:rPr lang="zh-CN" altLang="en-US"/>
              <a:t>比如，利用重载实现“将一个数乘以</a:t>
            </a:r>
            <a:r>
              <a:rPr lang="en-US" altLang="zh-CN"/>
              <a:t>2</a:t>
            </a:r>
            <a:r>
              <a:rPr lang="zh-CN" altLang="en-US"/>
              <a:t>”这个功能，需要：</a:t>
            </a:r>
            <a:endParaRPr lang="en-US" alt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04865" y="1520825"/>
            <a:ext cx="5335270" cy="49618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450" y="6177280"/>
            <a:ext cx="590550" cy="69532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373380" y="3303270"/>
            <a:ext cx="545592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为什么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面向对象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在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HPC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不如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函数式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和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元编程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香了？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这个例子要是按传统的面向对象思想，可能是这样：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令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Int, Float, Double 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继承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Numeric 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接口类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并实现，其中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multiply(int)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作为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虚函数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。然后定义：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Numeric *twice(Numeric *t) { return t-&gt;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multiply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(2); }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且不说这样的性能问题，你忍得住寂寞去重复定义好几个，然后每个运算符都要声明一个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纯虚函数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吗？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而且，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Float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的乘法应该是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multiply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(float)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，你也去定义好几个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重载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吗？定义为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multiply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(Numeric *)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的话依然会违背你们的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开</a:t>
            </a:r>
            <a:r>
              <a:rPr lang="en-US" altLang="zh-CN" b="1">
                <a:solidFill>
                  <a:schemeClr val="bg1">
                    <a:lumMod val="65000"/>
                  </a:schemeClr>
                </a:solidFill>
                <a:sym typeface="+mn-ea"/>
              </a:rPr>
              <a:t>-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闭原则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：比如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3.14f * 3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，两端是不同的类型，怎么处理所有可能类型的排列组合？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不如放弃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类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和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方法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的概念，欣然接受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全局函数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和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重载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。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自动类型推导：定义常引用（</a:t>
            </a:r>
            <a:r>
              <a:rPr lang="en-US" altLang="zh-CN"/>
              <a:t>auto const &amp;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同理，</a:t>
            </a:r>
            <a:r>
              <a:rPr lang="en-US" altLang="zh-CN"/>
              <a:t>auto const &amp; </a:t>
            </a:r>
            <a:r>
              <a:rPr lang="zh-CN" altLang="en-US"/>
              <a:t>可以定义常引用：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8755" y="2374265"/>
            <a:ext cx="4174490" cy="2948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4300" y="6272530"/>
            <a:ext cx="647700" cy="58547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914900" y="3924300"/>
            <a:ext cx="1308100" cy="9525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自动类型推导：函数返回引用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当然，函数的返回类型也可以是</a:t>
            </a:r>
            <a:r>
              <a:rPr lang="en-US" altLang="zh-CN">
                <a:sym typeface="+mn-ea"/>
              </a:rPr>
              <a:t> auto &amp; </a:t>
            </a:r>
            <a:r>
              <a:rPr lang="zh-CN" altLang="en-US">
                <a:sym typeface="+mn-ea"/>
              </a:rPr>
              <a:t>或者</a:t>
            </a:r>
            <a:r>
              <a:rPr lang="en-US" altLang="zh-CN">
                <a:sym typeface="+mn-ea"/>
              </a:rPr>
              <a:t> auto const &amp;</a:t>
            </a:r>
            <a:r>
              <a:rPr lang="zh-CN" altLang="en-US">
                <a:sym typeface="+mn-ea"/>
              </a:rPr>
              <a:t>。比如</a:t>
            </a:r>
            <a:r>
              <a:rPr lang="zh-CN" altLang="en-US" b="1">
                <a:sym typeface="+mn-ea"/>
              </a:rPr>
              <a:t>懒汉单例模式</a:t>
            </a:r>
            <a:r>
              <a:rPr lang="zh-CN" altLang="en-US">
                <a:sym typeface="+mn-ea"/>
              </a:rPr>
              <a:t>：</a:t>
            </a:r>
            <a:endParaRPr lang="zh-CN" altLang="en-US"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6625" y="2624455"/>
            <a:ext cx="5238750" cy="330517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3864610" y="4036695"/>
            <a:ext cx="569595" cy="508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理解右值：即将消失的，不长时间存在于内存中的值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580" y="1825625"/>
            <a:ext cx="7724140" cy="4831715"/>
          </a:xfrm>
        </p:spPr>
        <p:txBody>
          <a:bodyPr>
            <a:normAutofit lnSpcReduction="10000"/>
          </a:bodyPr>
          <a:p>
            <a:r>
              <a:rPr lang="zh-CN" altLang="en-US" b="1"/>
              <a:t>引用</a:t>
            </a:r>
            <a:r>
              <a:rPr lang="zh-CN" altLang="en-US"/>
              <a:t>又称为</a:t>
            </a:r>
            <a:r>
              <a:rPr lang="zh-CN" altLang="en-US" b="1"/>
              <a:t>左值</a:t>
            </a:r>
            <a:r>
              <a:rPr lang="zh-CN" altLang="en-US"/>
              <a:t>（</a:t>
            </a:r>
            <a:r>
              <a:rPr lang="en-US" altLang="zh-CN"/>
              <a:t>l-value</a:t>
            </a:r>
            <a:r>
              <a:rPr lang="zh-CN" altLang="en-US"/>
              <a:t>）。</a:t>
            </a:r>
            <a:r>
              <a:rPr lang="zh-CN" altLang="en-US" b="1"/>
              <a:t>左值</a:t>
            </a:r>
            <a:r>
              <a:rPr lang="zh-CN" altLang="en-US"/>
              <a:t>通常对应着一个</a:t>
            </a:r>
            <a:r>
              <a:rPr lang="zh-CN" altLang="en-US" b="1"/>
              <a:t>长时间存在于内存中的变量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除了左值之外，还有</a:t>
            </a:r>
            <a:r>
              <a:rPr lang="zh-CN" altLang="en-US" b="1">
                <a:sym typeface="+mn-ea"/>
              </a:rPr>
              <a:t>右值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r-value</a:t>
            </a:r>
            <a:r>
              <a:rPr lang="zh-CN" altLang="en-US">
                <a:sym typeface="+mn-ea"/>
              </a:rPr>
              <a:t>）。</a:t>
            </a:r>
            <a:r>
              <a:rPr lang="zh-CN" altLang="en-US" b="1">
                <a:sym typeface="+mn-ea"/>
              </a:rPr>
              <a:t>右值</a:t>
            </a:r>
            <a:r>
              <a:rPr lang="zh-CN" altLang="en-US">
                <a:sym typeface="+mn-ea"/>
              </a:rPr>
              <a:t>通常是一个表达式，代表</a:t>
            </a:r>
            <a:r>
              <a:rPr lang="zh-CN" altLang="en-US" b="1">
                <a:sym typeface="+mn-ea"/>
              </a:rPr>
              <a:t>计算过程中临时生成的中间变量</a:t>
            </a:r>
            <a:r>
              <a:rPr lang="zh-CN" altLang="en-US">
                <a:sym typeface="+mn-ea"/>
              </a:rPr>
              <a:t>。因此有的教材又称之为消亡引用。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得名原因：左值常常位于等号的左边，而右值只能位于等号右边。如：</a:t>
            </a:r>
            <a:r>
              <a:rPr lang="en-US" altLang="zh-CN">
                <a:sym typeface="+mn-ea"/>
              </a:rPr>
              <a:t>a = 1;</a:t>
            </a:r>
            <a:endParaRPr lang="en-US" altLang="zh-CN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已知：</a:t>
            </a:r>
            <a:r>
              <a:rPr lang="en-US" altLang="zh-CN">
                <a:sym typeface="+mn-ea"/>
              </a:rPr>
              <a:t>int a; int *p;</a:t>
            </a:r>
            <a:endParaRPr lang="zh-CN" altLang="en-US"/>
          </a:p>
          <a:p>
            <a:r>
              <a:rPr lang="zh-CN" altLang="en-US">
                <a:sym typeface="+mn-ea"/>
              </a:rPr>
              <a:t>左值类型：</a:t>
            </a:r>
            <a:r>
              <a:rPr lang="en-US" altLang="zh-CN">
                <a:sym typeface="+mn-ea"/>
              </a:rPr>
              <a:t>int &amp;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int const &amp;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左值</a:t>
            </a:r>
            <a:r>
              <a:rPr lang="zh-CN" altLang="en-US">
                <a:sym typeface="+mn-ea"/>
              </a:rPr>
              <a:t>例子：</a:t>
            </a:r>
            <a:r>
              <a:rPr lang="en-US" altLang="zh-CN">
                <a:sym typeface="+mn-ea"/>
              </a:rPr>
              <a:t>a, *p, p[a]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右值类型：</a:t>
            </a:r>
            <a:r>
              <a:rPr lang="en-US" altLang="zh-CN">
                <a:sym typeface="+mn-ea"/>
              </a:rPr>
              <a:t>int &amp;&amp;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右值</a:t>
            </a:r>
            <a:r>
              <a:rPr lang="zh-CN" altLang="en-US"/>
              <a:t>例子：</a:t>
            </a:r>
            <a:r>
              <a:rPr lang="en-US" altLang="zh-CN"/>
              <a:t>1, a + 1, *p + 1</a:t>
            </a:r>
            <a:endParaRPr lang="en-US" altLang="zh-CN"/>
          </a:p>
          <a:p>
            <a:r>
              <a:rPr lang="zh-CN" altLang="en-US"/>
              <a:t>不理解</a:t>
            </a:r>
            <a:r>
              <a:rPr lang="zh-CN" altLang="en-US">
                <a:sym typeface="+mn-ea"/>
              </a:rPr>
              <a:t>右值和右值引用</a:t>
            </a:r>
            <a:r>
              <a:rPr lang="zh-CN" altLang="en-US"/>
              <a:t>？没关系，老师也不理解，跳过即可！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3575" y="5080"/>
            <a:ext cx="3869690" cy="685292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理解</a:t>
            </a:r>
            <a:r>
              <a:rPr lang="en-US" altLang="zh-CN"/>
              <a:t> const</a:t>
            </a:r>
            <a:r>
              <a:rPr lang="zh-CN" altLang="en-US"/>
              <a:t>：常值修饰符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与</a:t>
            </a:r>
            <a:r>
              <a:rPr lang="en-US" altLang="zh-CN"/>
              <a:t> &amp; </a:t>
            </a:r>
            <a:r>
              <a:rPr lang="zh-CN" altLang="en-US"/>
              <a:t>修饰符不同，</a:t>
            </a:r>
            <a:r>
              <a:rPr lang="en-US" altLang="zh-CN"/>
              <a:t>int const </a:t>
            </a:r>
            <a:r>
              <a:rPr lang="zh-CN" altLang="en-US"/>
              <a:t>和</a:t>
            </a:r>
            <a:r>
              <a:rPr lang="en-US" altLang="zh-CN"/>
              <a:t> int </a:t>
            </a:r>
            <a:r>
              <a:rPr lang="zh-CN" altLang="en-US"/>
              <a:t>可以看做两个不同的类型。不过</a:t>
            </a:r>
            <a:r>
              <a:rPr lang="en-US" altLang="zh-CN"/>
              <a:t> int const </a:t>
            </a:r>
            <a:r>
              <a:rPr lang="zh-CN" altLang="en-US"/>
              <a:t>是</a:t>
            </a:r>
            <a:r>
              <a:rPr lang="zh-CN" altLang="en-US" b="1"/>
              <a:t>不可写入</a:t>
            </a:r>
            <a:r>
              <a:rPr lang="zh-CN" altLang="en-US"/>
              <a:t>的。</a:t>
            </a:r>
            <a:endParaRPr lang="zh-CN" altLang="en-US"/>
          </a:p>
          <a:p>
            <a:r>
              <a:rPr lang="zh-CN" altLang="en-US"/>
              <a:t>因此</a:t>
            </a:r>
            <a:r>
              <a:rPr lang="en-US" altLang="zh-CN"/>
              <a:t> int const &amp; </a:t>
            </a:r>
            <a:r>
              <a:rPr lang="zh-CN" altLang="en-US"/>
              <a:t>无非是另一个类型</a:t>
            </a:r>
            <a:r>
              <a:rPr lang="en-US" altLang="zh-CN"/>
              <a:t> int const </a:t>
            </a:r>
            <a:r>
              <a:rPr lang="zh-CN" altLang="en-US"/>
              <a:t>的引用罢了。这个引用不可写入。</a:t>
            </a:r>
            <a:endParaRPr lang="zh-CN" altLang="en-US"/>
          </a:p>
          <a:p>
            <a:r>
              <a:rPr lang="zh-CN" altLang="en-US"/>
              <a:t>唯一特殊之处，就在于</a:t>
            </a:r>
            <a:r>
              <a:rPr lang="en-US" altLang="zh-CN"/>
              <a:t> C++ </a:t>
            </a:r>
            <a:r>
              <a:rPr lang="zh-CN" altLang="en-US"/>
              <a:t>规定</a:t>
            </a:r>
            <a:r>
              <a:rPr lang="en-US" altLang="zh-CN"/>
              <a:t> </a:t>
            </a:r>
            <a:r>
              <a:rPr lang="en-US" altLang="zh-CN" b="1"/>
              <a:t>int &amp;&amp; </a:t>
            </a:r>
            <a:r>
              <a:rPr lang="zh-CN" altLang="en-US" b="1"/>
              <a:t>能</a:t>
            </a:r>
            <a:r>
              <a:rPr lang="zh-CN" altLang="en-US" b="1"/>
              <a:t>自动转换成</a:t>
            </a:r>
            <a:r>
              <a:rPr lang="en-US" altLang="zh-CN" b="1"/>
              <a:t> int const &amp;</a:t>
            </a:r>
            <a:r>
              <a:rPr lang="zh-CN" altLang="en-US"/>
              <a:t>，但不能转换成</a:t>
            </a:r>
            <a:r>
              <a:rPr lang="en-US" altLang="zh-CN"/>
              <a:t> int &amp;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例如，尽管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3 </a:t>
            </a:r>
            <a:r>
              <a:rPr lang="zh-CN" altLang="en-US">
                <a:sym typeface="+mn-ea"/>
              </a:rPr>
              <a:t>是右值</a:t>
            </a:r>
            <a:r>
              <a:rPr lang="en-US" altLang="zh-CN">
                <a:sym typeface="+mn-ea"/>
              </a:rPr>
              <a:t> int &amp;&amp;</a:t>
            </a:r>
            <a:r>
              <a:rPr lang="zh-CN" altLang="en-US">
                <a:sym typeface="+mn-ea"/>
              </a:rPr>
              <a:t>，但却能传到类型为</a:t>
            </a:r>
            <a:r>
              <a:rPr lang="en-US" altLang="zh-CN">
                <a:sym typeface="+mn-ea"/>
              </a:rPr>
              <a:t> int const &amp; </a:t>
            </a:r>
            <a:r>
              <a:rPr lang="zh-CN" altLang="en-US">
                <a:sym typeface="+mn-ea"/>
              </a:rPr>
              <a:t>的参数上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void func(int const &amp;i);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func(3);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/>
              <a:t>而</a:t>
            </a:r>
            <a:r>
              <a:rPr lang="en-US" altLang="zh-CN"/>
              <a:t> int &amp; </a:t>
            </a:r>
            <a:r>
              <a:rPr lang="zh-CN" altLang="en-US"/>
              <a:t>的参数：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void func(int &amp;i);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func(3);</a:t>
            </a:r>
            <a:endParaRPr lang="en-US" altLang="zh-CN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/>
              <a:t>就会报错。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小彭老师发明：一个方便查看类型名的小工具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2315" y="1718945"/>
            <a:ext cx="4219575" cy="1619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315" y="4815205"/>
            <a:ext cx="4600575" cy="102870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112520"/>
            <a:ext cx="5388610" cy="574548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获取变量的类型：</a:t>
            </a:r>
            <a:r>
              <a:rPr lang="en-US" altLang="zh-CN"/>
              <a:t>decltype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可以通过</a:t>
            </a:r>
            <a:r>
              <a:rPr lang="en-US" altLang="zh-CN"/>
              <a:t> decltype(</a:t>
            </a:r>
            <a:r>
              <a:rPr lang="zh-CN" altLang="en-US"/>
              <a:t>变量名</a:t>
            </a:r>
            <a:r>
              <a:rPr lang="en-US" altLang="zh-CN"/>
              <a:t>) </a:t>
            </a:r>
            <a:r>
              <a:rPr lang="zh-CN" altLang="en-US"/>
              <a:t>获取变量定义时候的类型。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685540"/>
            <a:ext cx="3803650" cy="31724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880" y="5440045"/>
            <a:ext cx="2357120" cy="141795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获取表达式的类型：</a:t>
            </a:r>
            <a:r>
              <a:rPr lang="en-US" altLang="zh-CN"/>
              <a:t>decltype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可以通过</a:t>
            </a:r>
            <a:r>
              <a:rPr lang="en-US" altLang="zh-CN"/>
              <a:t> decltype(</a:t>
            </a:r>
            <a:r>
              <a:rPr lang="zh-CN" altLang="en-US"/>
              <a:t>表达式</a:t>
            </a:r>
            <a:r>
              <a:rPr lang="en-US" altLang="zh-CN"/>
              <a:t>) </a:t>
            </a:r>
            <a:r>
              <a:rPr lang="zh-CN" altLang="en-US"/>
              <a:t>获取表达式的类型。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注意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decltype(</a:t>
            </a:r>
            <a:r>
              <a:rPr lang="zh-CN" altLang="en-US">
                <a:sym typeface="+mn-ea"/>
              </a:rPr>
              <a:t>变量名</a:t>
            </a:r>
            <a:r>
              <a:rPr lang="en-US" altLang="zh-CN">
                <a:sym typeface="+mn-ea"/>
              </a:rPr>
              <a:t>)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decltype(</a:t>
            </a:r>
            <a:r>
              <a:rPr lang="zh-CN" altLang="en-US">
                <a:sym typeface="+mn-ea"/>
              </a:rPr>
              <a:t>表达式</a:t>
            </a:r>
            <a:r>
              <a:rPr lang="en-US" altLang="zh-CN">
                <a:sym typeface="+mn-ea"/>
              </a:rPr>
              <a:t>) </a:t>
            </a:r>
            <a:r>
              <a:rPr lang="zh-CN" altLang="en-US">
                <a:sym typeface="+mn-ea"/>
              </a:rPr>
              <a:t>是不同的。</a:t>
            </a:r>
            <a:endParaRPr lang="zh-CN" altLang="en-US">
              <a:sym typeface="+mn-ea"/>
            </a:endParaRPr>
          </a:p>
          <a:p>
            <a:r>
              <a:rPr lang="zh-CN" altLang="en-US"/>
              <a:t>可以通过</a:t>
            </a:r>
            <a:r>
              <a:rPr lang="en-US" altLang="zh-CN"/>
              <a:t> decltype((a)) </a:t>
            </a:r>
            <a:r>
              <a:rPr lang="zh-CN" altLang="en-US"/>
              <a:t>来强制编译器使用后者，从而得到</a:t>
            </a:r>
            <a:r>
              <a:rPr lang="en-US" altLang="zh-CN"/>
              <a:t> int &amp;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848100"/>
            <a:ext cx="6115050" cy="3009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8325" y="3790950"/>
            <a:ext cx="1463675" cy="30670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自动类型推导：万能</a:t>
            </a:r>
            <a:r>
              <a:rPr lang="zh-CN" altLang="en-US">
                <a:sym typeface="+mn-ea"/>
              </a:rPr>
              <a:t>推导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decltype(auto)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12265"/>
            <a:ext cx="10515600" cy="4351338"/>
          </a:xfrm>
        </p:spPr>
        <p:txBody>
          <a:bodyPr>
            <a:normAutofit lnSpcReduction="10000"/>
          </a:bodyPr>
          <a:p>
            <a:r>
              <a:rPr lang="zh-CN" altLang="en-US"/>
              <a:t>如果一个</a:t>
            </a:r>
            <a:r>
              <a:rPr lang="zh-CN" altLang="en-US" b="1"/>
              <a:t>表达式</a:t>
            </a:r>
            <a:r>
              <a:rPr lang="zh-CN" altLang="en-US"/>
              <a:t>，我不知道他是个</a:t>
            </a:r>
            <a:r>
              <a:rPr lang="zh-CN" altLang="en-US">
                <a:sym typeface="+mn-ea"/>
              </a:rPr>
              <a:t>可变</a:t>
            </a:r>
            <a:r>
              <a:rPr lang="zh-CN" altLang="en-US"/>
              <a:t>引用（</a:t>
            </a:r>
            <a:r>
              <a:rPr lang="en-US" altLang="zh-CN"/>
              <a:t>int &amp;</a:t>
            </a:r>
            <a:r>
              <a:rPr lang="zh-CN" altLang="en-US"/>
              <a:t>），常引用（</a:t>
            </a:r>
            <a:r>
              <a:rPr lang="en-US" altLang="zh-CN"/>
              <a:t>int const &amp;</a:t>
            </a:r>
            <a:r>
              <a:rPr lang="zh-CN" altLang="en-US"/>
              <a:t>），右值引用（</a:t>
            </a:r>
            <a:r>
              <a:rPr lang="en-US" altLang="zh-CN"/>
              <a:t>int &amp;&amp;</a:t>
            </a:r>
            <a:r>
              <a:rPr lang="zh-CN" altLang="en-US"/>
              <a:t>），还是一个普通的值（</a:t>
            </a:r>
            <a:r>
              <a:rPr lang="en-US" altLang="zh-CN"/>
              <a:t>int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zh-CN" altLang="en-US"/>
              <a:t>但我就是想要定义一个和</a:t>
            </a:r>
            <a:r>
              <a:rPr lang="zh-CN" altLang="en-US" b="1"/>
              <a:t>表达式</a:t>
            </a:r>
            <a:r>
              <a:rPr lang="zh-CN" altLang="en-US"/>
              <a:t>返回类型一样的变量，这时候可以用：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decltype(auto) p = func();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/>
              <a:t>会自动推导为</a:t>
            </a:r>
            <a:r>
              <a:rPr lang="en-US" altLang="zh-CN"/>
              <a:t> func() </a:t>
            </a:r>
            <a:r>
              <a:rPr lang="zh-CN" altLang="en-US"/>
              <a:t>的返回类型。</a:t>
            </a:r>
            <a:endParaRPr lang="zh-CN" altLang="en-US"/>
          </a:p>
          <a:p>
            <a:r>
              <a:rPr lang="zh-CN" altLang="en-US"/>
              <a:t>和下面这种方式</a:t>
            </a:r>
            <a:r>
              <a:rPr lang="zh-CN" altLang="en-US">
                <a:sym typeface="+mn-ea"/>
              </a:rPr>
              <a:t>等价：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decltype(func()) p = func();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endParaRPr lang="zh-CN" altLang="en-US"/>
          </a:p>
          <a:p>
            <a:r>
              <a:rPr lang="zh-CN" altLang="en-US">
                <a:sym typeface="+mn-ea"/>
              </a:rPr>
              <a:t>在</a:t>
            </a:r>
            <a:r>
              <a:rPr lang="zh-CN" altLang="en-US" b="1">
                <a:sym typeface="+mn-ea"/>
              </a:rPr>
              <a:t>代理模式</a:t>
            </a:r>
            <a:r>
              <a:rPr lang="zh-CN" altLang="en-US">
                <a:sym typeface="+mn-ea"/>
              </a:rPr>
              <a:t>中，用于</a:t>
            </a:r>
            <a:r>
              <a:rPr lang="zh-CN" altLang="en-US" b="1">
                <a:sym typeface="+mn-ea"/>
              </a:rPr>
              <a:t>完美转发</a:t>
            </a:r>
            <a:r>
              <a:rPr lang="zh-CN" altLang="en-US">
                <a:sym typeface="+mn-ea"/>
              </a:rPr>
              <a:t>函数返回值。比如：</a:t>
            </a:r>
            <a:endParaRPr lang="zh-CN" altLang="en-US">
              <a:sym typeface="+mn-ea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decltype(auto) at(size_t i) const {</a:t>
            </a:r>
            <a:endParaRPr lang="en-US" altLang="zh-CN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  return m_internal_class.at(i);</a:t>
            </a:r>
            <a:b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</a:br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}</a:t>
            </a:r>
            <a:endParaRPr lang="en-US" altLang="zh-CN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2185" y="2663190"/>
            <a:ext cx="4869815" cy="419481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Picture 11" descr="1622716868009"/>
          <p:cNvPicPr>
            <a:picLocks noChangeAspect="1"/>
          </p:cNvPicPr>
          <p:nvPr/>
        </p:nvPicPr>
        <p:blipFill>
          <a:blip r:embed="rId1">
            <a:lum bright="36000" contrast="-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恭喜！你已经基本学废了自动类型推导！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《基本鞋废》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怎么样，是不是非常方便呢？</a:t>
            </a:r>
            <a:endParaRPr lang="zh-CN" altLang="en-US">
              <a:sym typeface="+mn-ea"/>
            </a:endParaRPr>
          </a:p>
          <a:p>
            <a:r>
              <a:rPr lang="zh-CN" altLang="en-US"/>
              <a:t>如果不理解，跳过即可！</a:t>
            </a:r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函数也是对象：</a:t>
            </a:r>
            <a:r>
              <a:rPr lang="zh-CN" altLang="en-US">
                <a:sym typeface="+mn-ea"/>
              </a:rPr>
              <a:t>函数式编程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你知道吗？函数可以作为另一个函数的参数！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9555" y="2502535"/>
            <a:ext cx="4072890" cy="402018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294120" y="4373880"/>
            <a:ext cx="1308100" cy="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815" y="6154420"/>
            <a:ext cx="1099185" cy="703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275" y="3195320"/>
            <a:ext cx="933450" cy="4667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模板函数：定义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 template &lt;class T&gt;</a:t>
            </a:r>
            <a:endParaRPr lang="en-US" altLang="zh-CN"/>
          </a:p>
          <a:p>
            <a:r>
              <a:rPr lang="zh-CN" altLang="en-US"/>
              <a:t>其中</a:t>
            </a:r>
            <a:r>
              <a:rPr lang="en-US" altLang="zh-CN"/>
              <a:t> T </a:t>
            </a:r>
            <a:r>
              <a:rPr lang="zh-CN" altLang="en-US"/>
              <a:t>可以变成任意类型。</a:t>
            </a:r>
            <a:endParaRPr lang="zh-CN" altLang="en-US"/>
          </a:p>
          <a:p>
            <a:r>
              <a:rPr lang="zh-CN" altLang="en-US"/>
              <a:t>调用时</a:t>
            </a:r>
            <a:r>
              <a:rPr lang="en-US" altLang="zh-CN"/>
              <a:t> twice&lt;int&gt; </a:t>
            </a:r>
            <a:r>
              <a:rPr lang="zh-CN" altLang="en-US"/>
              <a:t>即可将</a:t>
            </a:r>
            <a:r>
              <a:rPr lang="en-US" altLang="zh-CN"/>
              <a:t> T </a:t>
            </a:r>
            <a:r>
              <a:rPr lang="zh-CN" altLang="en-US"/>
              <a:t>替换为</a:t>
            </a:r>
            <a:r>
              <a:rPr lang="en-US" altLang="zh-CN"/>
              <a:t> int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注意有的教材上写做：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template &lt;typename T&gt;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是完全等价的，只是个人喜好不同。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582920" y="2436495"/>
            <a:ext cx="5980430" cy="31299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450" y="6177280"/>
            <a:ext cx="590550" cy="69532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函数也是对象：函数式编程（续）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而且，这个作为参数的函数也可以有参数！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0800" y="2481580"/>
            <a:ext cx="4470400" cy="412115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223000" y="4373880"/>
            <a:ext cx="1583690" cy="1016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1990" y="6177280"/>
            <a:ext cx="1350010" cy="67500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函数式编程：结合模板元</a:t>
            </a:r>
            <a:r>
              <a:rPr lang="zh-CN" altLang="en-US">
                <a:sym typeface="+mn-ea"/>
              </a:rPr>
              <a:t>编程，收获双倍快乐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甚至可以直接将</a:t>
            </a:r>
            <a:r>
              <a:rPr lang="en-US" altLang="zh-CN"/>
              <a:t> func </a:t>
            </a:r>
            <a:r>
              <a:rPr lang="zh-CN" altLang="en-US"/>
              <a:t>的类型作为一个</a:t>
            </a:r>
            <a:r>
              <a:rPr lang="zh-CN" altLang="en-US" b="1"/>
              <a:t>模板参数</a:t>
            </a:r>
            <a:r>
              <a:rPr lang="zh-CN" altLang="en-US"/>
              <a:t>，从而不需要写</a:t>
            </a:r>
            <a:r>
              <a:rPr lang="en-US" altLang="zh-CN"/>
              <a:t> void(int)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这样还会允许函数的参数类型为其他类型，比如</a:t>
            </a:r>
            <a:r>
              <a:rPr lang="en-US" altLang="zh-CN"/>
              <a:t> void(float)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这样</a:t>
            </a:r>
            <a:r>
              <a:rPr lang="en-US" altLang="zh-CN"/>
              <a:t> call_twice </a:t>
            </a:r>
            <a:r>
              <a:rPr lang="zh-CN" altLang="en-US"/>
              <a:t>会自动对每个不同的</a:t>
            </a:r>
            <a:r>
              <a:rPr lang="en-US" altLang="zh-CN"/>
              <a:t> func </a:t>
            </a:r>
            <a:r>
              <a:rPr lang="zh-CN" altLang="en-US"/>
              <a:t>类型编译一遍，从而允许编译器更好地进行自动适配与优化。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93865" y="1318895"/>
            <a:ext cx="3557270" cy="5365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0" y="5943600"/>
            <a:ext cx="1524000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" y="6429375"/>
            <a:ext cx="4552950" cy="42862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函数式编程：如何实现重载？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但当我们试图把</a:t>
            </a:r>
            <a:r>
              <a:rPr lang="en-US" altLang="zh-CN"/>
              <a:t> print_int </a:t>
            </a:r>
            <a:r>
              <a:rPr lang="zh-CN" altLang="en-US"/>
              <a:t>和</a:t>
            </a:r>
            <a:r>
              <a:rPr lang="en-US" altLang="zh-CN"/>
              <a:t> print_float </a:t>
            </a:r>
            <a:r>
              <a:rPr lang="zh-CN" altLang="en-US"/>
              <a:t>通过重载变成一个函数时，却发生了错误：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这是因为这两个函数实际上没有变成一个函数，只是两个定义在不同地方的符号而已。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055485" y="836930"/>
            <a:ext cx="3720465" cy="5629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2865755"/>
            <a:ext cx="5464810" cy="112649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函数式编程：实现重载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要真正将两个函数打包在一起，需要这样：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先创建一个</a:t>
            </a:r>
            <a:r>
              <a:rPr lang="en-US" altLang="zh-CN"/>
              <a:t> print_t </a:t>
            </a:r>
            <a:r>
              <a:rPr lang="zh-CN" altLang="en-US"/>
              <a:t>类，这个类具有</a:t>
            </a:r>
            <a:r>
              <a:rPr lang="en-US" altLang="zh-CN"/>
              <a:t> operator() </a:t>
            </a:r>
            <a:r>
              <a:rPr lang="zh-CN" altLang="en-US"/>
              <a:t>的两个重载。然后用它一个变量</a:t>
            </a:r>
            <a:r>
              <a:rPr lang="en-US" altLang="zh-CN"/>
              <a:t> print</a:t>
            </a:r>
            <a:r>
              <a:rPr lang="zh-CN" altLang="en-US"/>
              <a:t>，这个称之为伪函数（</a:t>
            </a:r>
            <a:r>
              <a:rPr lang="en-US" altLang="zh-CN"/>
              <a:t>functor</a:t>
            </a:r>
            <a:r>
              <a:rPr lang="zh-CN" altLang="en-US"/>
              <a:t>），因为他一样可以通过括号</a:t>
            </a:r>
            <a:r>
              <a:rPr lang="en-US" altLang="zh-CN"/>
              <a:t> () </a:t>
            </a:r>
            <a:r>
              <a:rPr lang="zh-CN" altLang="en-US"/>
              <a:t>的形式调用，当我们写</a:t>
            </a:r>
            <a:r>
              <a:rPr lang="en-US" altLang="zh-CN"/>
              <a:t> print(...) </a:t>
            </a:r>
            <a:r>
              <a:rPr lang="zh-CN" altLang="en-US"/>
              <a:t>时候实际上是调用</a:t>
            </a:r>
            <a:r>
              <a:rPr lang="en-US" altLang="zh-CN"/>
              <a:t> print.operator()(...)</a:t>
            </a:r>
            <a:r>
              <a:rPr lang="zh-CN" altLang="en-US"/>
              <a:t>，从而可以重载。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案例</a:t>
            </a:r>
            <a:r>
              <a:rPr lang="zh-CN" altLang="en-US"/>
              <a:t>：测试经过的时间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现在，假设需要测试一个函数</a:t>
            </a:r>
            <a:r>
              <a:rPr lang="en-US" altLang="zh-CN"/>
              <a:t> myfunc() </a:t>
            </a:r>
            <a:r>
              <a:rPr lang="zh-CN" altLang="en-US"/>
              <a:t>的执行花费的时间，应该怎么做？</a:t>
            </a:r>
            <a:endParaRPr lang="zh-CN" altLang="en-US"/>
          </a:p>
          <a:p>
            <a:r>
              <a:rPr lang="zh-CN" altLang="en-US"/>
              <a:t>可以用</a:t>
            </a:r>
            <a:r>
              <a:rPr lang="en-US" altLang="zh-CN"/>
              <a:t>C</a:t>
            </a:r>
            <a:r>
              <a:rPr lang="zh-CN" altLang="en-US"/>
              <a:t>语言的</a:t>
            </a:r>
            <a:r>
              <a:rPr lang="en-US" altLang="zh-CN"/>
              <a:t> time </a:t>
            </a:r>
            <a:r>
              <a:rPr lang="zh-CN" altLang="en-US"/>
              <a:t>函数，获取</a:t>
            </a:r>
            <a:r>
              <a:rPr b="1"/>
              <a:t>从1970-01-01 00:00:00到现在的秒数</a:t>
            </a:r>
            <a:r>
              <a:rPr lang="zh-CN"/>
              <a:t>。</a:t>
            </a:r>
            <a:endParaRPr lang="zh-CN"/>
          </a:p>
          <a:p>
            <a:r>
              <a:rPr lang="zh-CN"/>
              <a:t>然后在函数执行前获取一遍，执行后获取一遍，相减，就得到了函数执行花费的秒数！</a:t>
            </a:r>
            <a:endParaRPr lang="zh-CN" b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1805" y="3044190"/>
            <a:ext cx="6169025" cy="3708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C++11</a:t>
            </a:r>
            <a:r>
              <a:rPr lang="zh-CN" altLang="en-US"/>
              <a:t>：</a:t>
            </a:r>
            <a:r>
              <a:rPr lang="en-US" altLang="zh-CN"/>
              <a:t>chrono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518920"/>
            <a:ext cx="10515600" cy="4351338"/>
          </a:xfrm>
        </p:spPr>
        <p:txBody>
          <a:bodyPr/>
          <a:p>
            <a:r>
              <a:rPr lang="zh-CN"/>
              <a:t>然而这样只能获取秒数，不能获取毫秒甚至微秒，这不能满足我们并行课</a:t>
            </a:r>
            <a:r>
              <a:rPr lang="en-US" altLang="zh-CN"/>
              <a:t> profiling </a:t>
            </a:r>
            <a:r>
              <a:rPr lang="zh-CN" altLang="en-US"/>
              <a:t>的需求。</a:t>
            </a:r>
            <a:endParaRPr lang="zh-CN" altLang="en-US"/>
          </a:p>
          <a:p>
            <a:r>
              <a:rPr lang="zh-CN" altLang="en-US"/>
              <a:t>因此</a:t>
            </a:r>
            <a:r>
              <a:rPr lang="en-US" altLang="zh-CN"/>
              <a:t> C++11 </a:t>
            </a:r>
            <a:r>
              <a:rPr lang="zh-CN" altLang="en-US"/>
              <a:t>引入了</a:t>
            </a:r>
            <a:r>
              <a:rPr lang="en-US" altLang="zh-CN"/>
              <a:t> chrono </a:t>
            </a:r>
            <a:r>
              <a:rPr lang="zh-CN" altLang="en-US"/>
              <a:t>库，他有着更精确的、更符合封装思想的计时器。</a:t>
            </a:r>
            <a:endParaRPr lang="zh-CN" altLang="en-US"/>
          </a:p>
          <a:p>
            <a:r>
              <a:rPr lang="zh-CN" altLang="en-US"/>
              <a:t>比如这里可以用</a:t>
            </a:r>
            <a:r>
              <a:rPr lang="en-US" altLang="zh-CN"/>
              <a:t> seconds, milliseconds, microseconds </a:t>
            </a:r>
            <a:r>
              <a:rPr lang="zh-CN" altLang="en-US"/>
              <a:t>都可以，高度封装，也不规定是从什么</a:t>
            </a:r>
            <a:r>
              <a:rPr lang="en-US" altLang="zh-CN"/>
              <a:t> 1970 </a:t>
            </a:r>
            <a:r>
              <a:rPr lang="zh-CN" altLang="en-US"/>
              <a:t>年开始，避免了精度溢出的可能。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5245" y="2962910"/>
            <a:ext cx="6621145" cy="389509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7970520" y="5906770"/>
            <a:ext cx="1083310" cy="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函数作为参数：进一步封装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426845"/>
            <a:ext cx="10515600" cy="4750435"/>
          </a:xfrm>
        </p:spPr>
        <p:txBody>
          <a:bodyPr/>
          <a:p>
            <a:r>
              <a:rPr lang="zh-CN" altLang="en-US"/>
              <a:t>那如果需要多次使用这个测试时间的框架呢？需要全部重新写一遍？不需要！</a:t>
            </a:r>
            <a:endParaRPr lang="zh-CN" altLang="en-US"/>
          </a:p>
          <a:p>
            <a:r>
              <a:rPr lang="zh-CN" altLang="en-US"/>
              <a:t>我们可以把刚刚的测试时间包装成一个函数</a:t>
            </a:r>
            <a:r>
              <a:rPr lang="en-US" altLang="zh-CN"/>
              <a:t> test_time</a:t>
            </a:r>
            <a:r>
              <a:rPr lang="zh-CN" altLang="en-US"/>
              <a:t>，他接受一个函数</a:t>
            </a:r>
            <a:r>
              <a:rPr lang="en-US" altLang="zh-CN"/>
              <a:t> func </a:t>
            </a:r>
            <a:r>
              <a:rPr lang="zh-CN" altLang="en-US"/>
              <a:t>作为参数：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这里</a:t>
            </a:r>
            <a:r>
              <a:rPr lang="en-US" altLang="zh-CN"/>
              <a:t> func </a:t>
            </a:r>
            <a:r>
              <a:rPr lang="zh-CN" altLang="en-US"/>
              <a:t>的类型是</a:t>
            </a:r>
            <a:r>
              <a:rPr lang="en-US" altLang="zh-CN"/>
              <a:t> void()</a:t>
            </a:r>
            <a:r>
              <a:rPr lang="zh-CN" altLang="en-US"/>
              <a:t>，是一个函数类型。</a:t>
            </a:r>
            <a:endParaRPr lang="zh-CN" altLang="en-US"/>
          </a:p>
          <a:p>
            <a:r>
              <a:rPr lang="zh-CN" altLang="en-US"/>
              <a:t>函数也是对象，函数可以作为参数，体现了函数式编程的思想。</a:t>
            </a:r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9372116398482762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恭喜！你已经基本学废了</a:t>
            </a:r>
            <a:r>
              <a:rPr lang="en-US" altLang="zh-CN">
                <a:sym typeface="+mn-ea"/>
              </a:rPr>
              <a:t>lambda</a:t>
            </a:r>
            <a:r>
              <a:rPr lang="zh-CN" altLang="en-US">
                <a:sym typeface="+mn-ea"/>
              </a:rPr>
              <a:t>表达式！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基本鞋废！</a:t>
            </a:r>
            <a:endParaRPr lang="zh-CN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常用容器：</a:t>
            </a:r>
            <a:r>
              <a:rPr lang="en-US" altLang="zh-CN"/>
              <a:t>tuple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4691380" cy="4351655"/>
          </a:xfrm>
        </p:spPr>
        <p:txBody>
          <a:bodyPr/>
          <a:p>
            <a:r>
              <a:rPr lang="en-US"/>
              <a:t>std::tuple&lt;...&gt; </a:t>
            </a:r>
            <a:r>
              <a:rPr lang="zh-CN" altLang="en-US"/>
              <a:t>可以将多个不同类型的值</a:t>
            </a:r>
            <a:r>
              <a:rPr lang="zh-CN" altLang="en-US" b="1"/>
              <a:t>打包</a:t>
            </a:r>
            <a:r>
              <a:rPr lang="zh-CN" altLang="en-US"/>
              <a:t>成一个。尖括号里填各个元素的类型。</a:t>
            </a:r>
            <a:endParaRPr lang="zh-CN" altLang="en-US"/>
          </a:p>
          <a:p>
            <a:r>
              <a:rPr lang="zh-CN" altLang="en-US"/>
              <a:t>之后可以用</a:t>
            </a:r>
            <a:r>
              <a:rPr lang="en-US" altLang="zh-CN"/>
              <a:t> std::get&lt;0&gt; </a:t>
            </a:r>
            <a:r>
              <a:rPr lang="zh-CN" altLang="en-US"/>
              <a:t>获取第</a:t>
            </a:r>
            <a:r>
              <a:rPr lang="en-US" altLang="zh-CN"/>
              <a:t>0</a:t>
            </a:r>
            <a:r>
              <a:rPr lang="zh-CN" altLang="en-US"/>
              <a:t>个元素，</a:t>
            </a:r>
            <a:r>
              <a:rPr lang="en-US" altLang="zh-CN"/>
              <a:t>std::get&lt;1&gt; </a:t>
            </a:r>
            <a:r>
              <a:rPr lang="zh-CN" altLang="en-US"/>
              <a:t>获取第</a:t>
            </a:r>
            <a:r>
              <a:rPr lang="en-US" altLang="zh-CN"/>
              <a:t>1</a:t>
            </a:r>
            <a:r>
              <a:rPr lang="zh-CN" altLang="en-US"/>
              <a:t>个元素，以此类推（从</a:t>
            </a:r>
            <a:r>
              <a:rPr lang="en-US" altLang="zh-CN"/>
              <a:t>0</a:t>
            </a:r>
            <a:r>
              <a:rPr lang="zh-CN" altLang="en-US"/>
              <a:t>开始数数）。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436870" y="2239645"/>
            <a:ext cx="6271260" cy="35229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850" y="6181725"/>
            <a:ext cx="438150" cy="6762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模板函数：自动推导参数类型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那这样需要手动写</a:t>
            </a:r>
            <a:r>
              <a:rPr lang="en-US" altLang="zh-CN"/>
              <a:t> &lt;int&gt;</a:t>
            </a:r>
            <a:r>
              <a:rPr lang="zh-CN" altLang="en-US"/>
              <a:t>，</a:t>
            </a:r>
            <a:r>
              <a:rPr lang="en-US" altLang="zh-CN"/>
              <a:t>&lt;float&gt; </a:t>
            </a:r>
            <a:r>
              <a:rPr lang="zh-CN" altLang="en-US"/>
              <a:t>用起来还不如重载方便了？</a:t>
            </a:r>
            <a:endParaRPr lang="zh-CN" altLang="en-US"/>
          </a:p>
          <a:p>
            <a:r>
              <a:rPr lang="zh-CN" altLang="en-US"/>
              <a:t>别担心，</a:t>
            </a:r>
            <a:r>
              <a:rPr lang="en-US" altLang="zh-CN"/>
              <a:t>C++ </a:t>
            </a:r>
            <a:r>
              <a:rPr lang="zh-CN" altLang="en-US"/>
              <a:t>规定：</a:t>
            </a:r>
            <a:endParaRPr lang="zh-CN" altLang="en-US"/>
          </a:p>
          <a:p>
            <a:r>
              <a:rPr lang="zh-CN" altLang="en-US"/>
              <a:t>当模板类型参数</a:t>
            </a:r>
            <a:r>
              <a:rPr lang="en-US" altLang="zh-CN"/>
              <a:t> T </a:t>
            </a:r>
            <a:r>
              <a:rPr lang="zh-CN" altLang="en-US"/>
              <a:t>作为函数参数时，则</a:t>
            </a:r>
            <a:r>
              <a:rPr lang="zh-CN" altLang="en-US" b="1"/>
              <a:t>可以省略该模板参数</a:t>
            </a:r>
            <a:r>
              <a:rPr lang="zh-CN" altLang="en-US"/>
              <a:t>。自动根据调用者的参数判断。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60390" y="2296160"/>
            <a:ext cx="5824220" cy="34099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450" y="6177280"/>
            <a:ext cx="590550" cy="69532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tuple</a:t>
            </a:r>
            <a:r>
              <a:rPr lang="zh-CN" altLang="en-US"/>
              <a:t>：如何化简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6100" y="1825625"/>
            <a:ext cx="5078730" cy="4351655"/>
          </a:xfrm>
        </p:spPr>
        <p:txBody>
          <a:bodyPr>
            <a:normAutofit/>
          </a:bodyPr>
          <a:p>
            <a:pPr marL="457200" indent="-457200">
              <a:buAutoNum type="arabicPeriod"/>
            </a:pPr>
            <a:r>
              <a:rPr lang="zh-CN" altLang="en-US"/>
              <a:t>当用于构造函数时，</a:t>
            </a:r>
            <a:r>
              <a:rPr lang="en-US"/>
              <a:t>std::tuple&lt;...&gt; </a:t>
            </a:r>
            <a:r>
              <a:rPr lang="zh-CN" altLang="en-US"/>
              <a:t>尖括号里的类型可以省略，这是</a:t>
            </a:r>
            <a:r>
              <a:rPr lang="en-US" altLang="zh-CN"/>
              <a:t> C++17 </a:t>
            </a:r>
            <a:r>
              <a:rPr lang="zh-CN" altLang="en-US"/>
              <a:t>的新特性：</a:t>
            </a:r>
            <a:r>
              <a:rPr lang="en-US" altLang="zh-CN"/>
              <a:t>CTAD</a:t>
            </a:r>
            <a:r>
              <a:rPr lang="zh-CN" altLang="en-US"/>
              <a:t>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通过</a:t>
            </a:r>
            <a:r>
              <a:rPr lang="en-US" altLang="zh-CN"/>
              <a:t> auto </a:t>
            </a:r>
            <a:r>
              <a:rPr lang="zh-CN" altLang="en-US"/>
              <a:t>自动推导</a:t>
            </a:r>
            <a:r>
              <a:rPr lang="en-US" altLang="zh-CN"/>
              <a:t> get </a:t>
            </a:r>
            <a:r>
              <a:rPr lang="zh-CN" altLang="en-US"/>
              <a:t>的返回类型。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53850" y="6177280"/>
            <a:ext cx="438150" cy="676275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46445" y="1912620"/>
            <a:ext cx="5450840" cy="417703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tuple</a:t>
            </a:r>
            <a:r>
              <a:rPr lang="zh-CN" altLang="en-US">
                <a:sym typeface="+mn-ea"/>
              </a:rPr>
              <a:t>：结构化绑定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可是需要一个个去</a:t>
            </a:r>
            <a:r>
              <a:rPr lang="en-US" altLang="zh-CN"/>
              <a:t> get </a:t>
            </a:r>
            <a:r>
              <a:rPr lang="zh-CN" altLang="en-US"/>
              <a:t>还是好麻烦。</a:t>
            </a:r>
            <a:endParaRPr lang="zh-CN" altLang="en-US"/>
          </a:p>
          <a:p>
            <a:r>
              <a:rPr lang="zh-CN" altLang="en-US"/>
              <a:t>没关系，可以用</a:t>
            </a:r>
            <a:r>
              <a:rPr lang="zh-CN" altLang="en-US" b="1"/>
              <a:t>结构化绑定</a:t>
            </a:r>
            <a:r>
              <a:rPr lang="zh-CN" altLang="en-US"/>
              <a:t>的语法：</a:t>
            </a:r>
            <a:endParaRPr lang="zh-CN" altLang="en-US"/>
          </a:p>
          <a:p>
            <a:r>
              <a:rPr lang="en-US" altLang="zh-CN"/>
              <a:t>auto [x, y, ...] = tup;</a:t>
            </a:r>
            <a:endParaRPr lang="en-US" altLang="zh-CN"/>
          </a:p>
          <a:p>
            <a:r>
              <a:rPr lang="zh-CN" altLang="en-US"/>
              <a:t>利用一个方括号，里面是变量名列表，即可</a:t>
            </a:r>
            <a:r>
              <a:rPr lang="zh-CN" altLang="en-US" b="1"/>
              <a:t>解包</a:t>
            </a:r>
            <a:r>
              <a:rPr lang="zh-CN" altLang="en-US"/>
              <a:t>一个</a:t>
            </a:r>
            <a:r>
              <a:rPr lang="en-US" altLang="zh-CN"/>
              <a:t> tuple</a:t>
            </a:r>
            <a:r>
              <a:rPr lang="zh-CN" altLang="en-US"/>
              <a:t>。里面的数据会按顺序赋值给每个变量，非常方便。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09945" y="2267585"/>
            <a:ext cx="5325110" cy="34677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850" y="6177280"/>
            <a:ext cx="438150" cy="67627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tuple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结构化绑定为引用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0025" y="1825625"/>
            <a:ext cx="5702300" cy="4351655"/>
          </a:xfrm>
        </p:spPr>
        <p:txBody>
          <a:bodyPr>
            <a:normAutofit/>
          </a:bodyPr>
          <a:p>
            <a:r>
              <a:rPr lang="zh-CN" altLang="en-US"/>
              <a:t>结构化绑定也支持绑定为</a:t>
            </a:r>
            <a:r>
              <a:rPr lang="zh-CN" altLang="en-US" b="1"/>
              <a:t>引用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/>
              <a:t>auto &amp;[x, y, ...] = tup;</a:t>
            </a:r>
            <a:endParaRPr lang="en-US" altLang="zh-CN"/>
          </a:p>
          <a:p>
            <a:r>
              <a:rPr lang="zh-CN" altLang="en-US"/>
              <a:t>这样相当于解包出来的</a:t>
            </a:r>
            <a:r>
              <a:rPr lang="en-US" altLang="zh-CN"/>
              <a:t> x, y, ... </a:t>
            </a:r>
            <a:r>
              <a:rPr lang="zh-CN" altLang="en-US"/>
              <a:t>都是</a:t>
            </a:r>
            <a:r>
              <a:rPr lang="en-US" altLang="zh-CN"/>
              <a:t> auto &amp; </a:t>
            </a:r>
            <a:r>
              <a:rPr lang="zh-CN" altLang="en-US"/>
              <a:t>推导出来的引用类型。对引用的修改可以影响到原</a:t>
            </a:r>
            <a:r>
              <a:rPr lang="en-US" altLang="zh-CN"/>
              <a:t> tuple </a:t>
            </a:r>
            <a:r>
              <a:rPr lang="zh-CN" altLang="en-US"/>
              <a:t>内的值。</a:t>
            </a:r>
            <a:endParaRPr lang="zh-CN" altLang="en-US"/>
          </a:p>
          <a:p>
            <a:r>
              <a:rPr lang="zh-CN" altLang="en-US"/>
              <a:t>同理，通过</a:t>
            </a:r>
            <a:r>
              <a:rPr lang="en-US" altLang="zh-CN"/>
              <a:t> auto const &amp; </a:t>
            </a:r>
            <a:r>
              <a:rPr lang="zh-CN" altLang="en-US">
                <a:sym typeface="+mn-ea"/>
              </a:rPr>
              <a:t>绑定为</a:t>
            </a:r>
            <a:r>
              <a:rPr lang="zh-CN" altLang="en-US" b="1"/>
              <a:t>常引用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/>
              <a:t>auto const &amp;[x, y, ...] = tup;</a:t>
            </a:r>
            <a:endParaRPr lang="en-US" altLang="zh-CN"/>
          </a:p>
          <a:p>
            <a:r>
              <a:rPr lang="zh-CN" altLang="en-US" sz="1750">
                <a:solidFill>
                  <a:schemeClr val="bg1">
                    <a:lumMod val="65000"/>
                  </a:schemeClr>
                </a:solidFill>
              </a:rPr>
              <a:t>常引用虽然不能修改，但是可以避免一次不必要拷贝。</a:t>
            </a:r>
            <a:endParaRPr lang="zh-CN" altLang="en-US" sz="175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02325" y="2161540"/>
            <a:ext cx="5648325" cy="36804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3230" y="6245225"/>
            <a:ext cx="318770" cy="61277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tuple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结构化绑定为万能</a:t>
            </a:r>
            <a:r>
              <a:rPr lang="zh-CN" altLang="en-US">
                <a:sym typeface="+mn-ea"/>
              </a:rPr>
              <a:t>推导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0025" y="1825625"/>
            <a:ext cx="5702300" cy="4351655"/>
          </a:xfrm>
        </p:spPr>
        <p:txBody>
          <a:bodyPr>
            <a:normAutofit/>
          </a:bodyPr>
          <a:p>
            <a:r>
              <a:rPr lang="zh-CN" altLang="en-US">
                <a:sym typeface="+mn-ea"/>
              </a:rPr>
              <a:t>不过要注意一下</a:t>
            </a:r>
            <a:r>
              <a:rPr lang="zh-CN" altLang="en-US">
                <a:sym typeface="+mn-ea"/>
              </a:rPr>
              <a:t>万能推导的</a:t>
            </a:r>
            <a:r>
              <a:rPr lang="en-US" altLang="zh-CN">
                <a:sym typeface="+mn-ea"/>
              </a:rPr>
              <a:t> decltype(auto)</a:t>
            </a:r>
            <a:r>
              <a:rPr lang="zh-CN" altLang="en-US">
                <a:sym typeface="+mn-ea"/>
              </a:rPr>
              <a:t>，由于</a:t>
            </a:r>
            <a:r>
              <a:rPr lang="zh-CN" altLang="en-US" b="1">
                <a:sym typeface="+mn-ea"/>
              </a:rPr>
              <a:t>历史原因</a:t>
            </a:r>
            <a:r>
              <a:rPr lang="zh-CN" altLang="en-US">
                <a:sym typeface="+mn-ea"/>
              </a:rPr>
              <a:t>，</a:t>
            </a:r>
            <a:r>
              <a:rPr lang="zh-CN" altLang="en-US">
                <a:sym typeface="+mn-ea"/>
              </a:rPr>
              <a:t>他对应的结构化绑定是</a:t>
            </a:r>
            <a:r>
              <a:rPr lang="en-US" altLang="zh-CN">
                <a:sym typeface="+mn-ea"/>
              </a:rPr>
              <a:t> auto &amp;&amp;</a:t>
            </a:r>
            <a:r>
              <a:rPr lang="zh-CN" altLang="en-US">
                <a:sym typeface="+mn-ea"/>
              </a:rPr>
              <a:t>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auto &amp;&amp;[x, y, ...] = tup;      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正确！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decltype(auto) [x, y, ...] = tup;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错误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！</a:t>
            </a:r>
            <a:endParaRPr lang="zh-CN" altLang="en-US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750">
                <a:solidFill>
                  <a:schemeClr val="bg1">
                    <a:lumMod val="65000"/>
                  </a:schemeClr>
                </a:solidFill>
                <a:sym typeface="+mn-ea"/>
              </a:rPr>
              <a:t>对的，是两个与号</a:t>
            </a:r>
            <a:r>
              <a:rPr lang="en-US" altLang="zh-CN" sz="1750">
                <a:solidFill>
                  <a:schemeClr val="bg1">
                    <a:lumMod val="65000"/>
                  </a:schemeClr>
                </a:solidFill>
                <a:sym typeface="+mn-ea"/>
              </a:rPr>
              <a:t> &amp;&amp;</a:t>
            </a:r>
            <a:r>
              <a:rPr lang="zh-CN" altLang="en-US" sz="1750">
                <a:solidFill>
                  <a:schemeClr val="bg1">
                    <a:lumMod val="65000"/>
                  </a:schemeClr>
                </a:solidFill>
                <a:sym typeface="+mn-ea"/>
              </a:rPr>
              <a:t>。</a:t>
            </a:r>
            <a:endParaRPr lang="zh-CN" altLang="en-US" sz="1750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3230" y="6245225"/>
            <a:ext cx="318770" cy="61277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02325" y="2214880"/>
            <a:ext cx="5738495" cy="357251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结构化绑定：还可以是任意自定义类！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0025" y="1825625"/>
            <a:ext cx="5702300" cy="4351655"/>
          </a:xfrm>
        </p:spPr>
        <p:txBody>
          <a:bodyPr>
            <a:normAutofit/>
          </a:bodyPr>
          <a:p>
            <a:r>
              <a:rPr lang="zh-CN" altLang="en-US">
                <a:sym typeface="+mn-ea"/>
              </a:rPr>
              <a:t>其实，</a:t>
            </a:r>
            <a:r>
              <a:rPr lang="zh-CN" b="1">
                <a:sym typeface="+mn-ea"/>
              </a:rPr>
              <a:t>结构化绑定</a:t>
            </a:r>
            <a:r>
              <a:rPr lang="zh-CN">
                <a:sym typeface="+mn-ea"/>
              </a:rPr>
              <a:t>不仅可以解包</a:t>
            </a:r>
            <a:r>
              <a:rPr lang="en-US" altLang="zh-CN">
                <a:sym typeface="+mn-ea"/>
              </a:rPr>
              <a:t> std::tuple</a:t>
            </a:r>
            <a:r>
              <a:rPr lang="zh-CN" altLang="en-US">
                <a:sym typeface="+mn-ea"/>
              </a:rPr>
              <a:t>，还可以解包</a:t>
            </a:r>
            <a:r>
              <a:rPr lang="zh-CN" altLang="en-US" u="sng">
                <a:sym typeface="+mn-ea"/>
              </a:rPr>
              <a:t>任意用户自定义类</a:t>
            </a:r>
            <a:r>
              <a:rPr lang="zh-CN" altLang="en-US">
                <a:sym typeface="+mn-ea"/>
              </a:rPr>
              <a:t>：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配合打包的</a:t>
            </a:r>
            <a:r>
              <a:rPr lang="en-US" altLang="zh-CN">
                <a:sym typeface="+mn-ea"/>
              </a:rPr>
              <a:t> {} </a:t>
            </a:r>
            <a:r>
              <a:rPr lang="zh-CN" altLang="en-US">
                <a:sym typeface="+mn-ea"/>
              </a:rPr>
              <a:t>初始化表达式，真是太便利了！</a:t>
            </a:r>
            <a:endParaRPr lang="zh-CN" altLang="en-US" sz="175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zh-CN" altLang="en-US" sz="1750">
                <a:solidFill>
                  <a:schemeClr val="bg1">
                    <a:lumMod val="65000"/>
                  </a:schemeClr>
                </a:solidFill>
                <a:sym typeface="+mn-ea"/>
              </a:rPr>
              <a:t>惊</a:t>
            </a:r>
            <a:r>
              <a:rPr lang="zh-CN" altLang="en-US" sz="1750">
                <a:solidFill>
                  <a:schemeClr val="bg1">
                    <a:lumMod val="65000"/>
                  </a:schemeClr>
                </a:solidFill>
                <a:sym typeface="+mn-ea"/>
              </a:rPr>
              <a:t>不惊喜？意不意外？</a:t>
            </a:r>
            <a:r>
              <a:rPr lang="en-US" altLang="zh-CN" sz="1750">
                <a:solidFill>
                  <a:schemeClr val="bg1">
                    <a:lumMod val="65000"/>
                  </a:schemeClr>
                </a:solidFill>
                <a:sym typeface="+mn-ea"/>
              </a:rPr>
              <a:t> </a:t>
            </a:r>
            <a:endParaRPr lang="en-US" altLang="zh-CN" sz="175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zh-CN" altLang="en-US" sz="1750">
                <a:solidFill>
                  <a:schemeClr val="bg1">
                    <a:lumMod val="65000"/>
                  </a:schemeClr>
                </a:solidFill>
                <a:sym typeface="+mn-ea"/>
              </a:rPr>
              <a:t>可惜</a:t>
            </a:r>
            <a:r>
              <a:rPr lang="en-US" altLang="zh-CN" sz="1750">
                <a:solidFill>
                  <a:schemeClr val="bg1">
                    <a:lumMod val="65000"/>
                  </a:schemeClr>
                </a:solidFill>
                <a:sym typeface="+mn-ea"/>
              </a:rPr>
              <a:t> std::get </a:t>
            </a:r>
            <a:r>
              <a:rPr lang="zh-CN" altLang="en-US" sz="1750">
                <a:solidFill>
                  <a:schemeClr val="bg1">
                    <a:lumMod val="65000"/>
                  </a:schemeClr>
                </a:solidFill>
                <a:sym typeface="+mn-ea"/>
              </a:rPr>
              <a:t>并不支持自定义类。</a:t>
            </a:r>
            <a:endParaRPr lang="zh-CN" altLang="en-US" sz="1750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46445" y="1959610"/>
            <a:ext cx="5450840" cy="40830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315" y="6541770"/>
            <a:ext cx="1035685" cy="31623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8164830" y="4486275"/>
            <a:ext cx="1205865" cy="20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259320" y="5012055"/>
            <a:ext cx="639445" cy="5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tuple</a:t>
            </a:r>
            <a:r>
              <a:rPr lang="zh-CN" altLang="en-US"/>
              <a:t>：用于函数多个返回值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std::tuple </a:t>
            </a:r>
            <a:r>
              <a:rPr lang="zh-CN" altLang="en-US"/>
              <a:t>可以用于有</a:t>
            </a:r>
            <a:r>
              <a:rPr lang="zh-CN" altLang="en-US" b="1"/>
              <a:t>多个返回值</a:t>
            </a:r>
            <a:r>
              <a:rPr lang="zh-CN" altLang="en-US"/>
              <a:t>的函数。</a:t>
            </a:r>
            <a:endParaRPr lang="zh-CN" altLang="en-US"/>
          </a:p>
          <a:p>
            <a:r>
              <a:rPr lang="zh-CN" altLang="en-US"/>
              <a:t>如上一讲中所说，当函数返回值确定时，</a:t>
            </a:r>
            <a:r>
              <a:rPr lang="en-US" altLang="zh-CN"/>
              <a:t>return </a:t>
            </a:r>
            <a:r>
              <a:rPr lang="zh-CN" altLang="en-US"/>
              <a:t>可以用</a:t>
            </a:r>
            <a:r>
              <a:rPr lang="en-US" altLang="zh-CN"/>
              <a:t> {} </a:t>
            </a:r>
            <a:r>
              <a:rPr lang="zh-CN" altLang="en-US"/>
              <a:t>表达式初始化，不必重复写前面的</a:t>
            </a:r>
            <a:r>
              <a:rPr lang="zh-CN" altLang="en-US">
                <a:sym typeface="+mn-ea"/>
              </a:rPr>
              <a:t>类名</a:t>
            </a:r>
            <a:r>
              <a:rPr lang="en-US" altLang="zh-CN"/>
              <a:t> std::tuple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42965" y="1397000"/>
            <a:ext cx="5258435" cy="520954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常用容器：</a:t>
            </a:r>
            <a:r>
              <a:rPr lang="en-US"/>
              <a:t>optional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有些函数，本来要返回</a:t>
            </a:r>
            <a:r>
              <a:rPr lang="en-US" altLang="zh-CN"/>
              <a:t> T </a:t>
            </a:r>
            <a:r>
              <a:rPr lang="zh-CN" altLang="en-US"/>
              <a:t>类型，但是有可能会失败！</a:t>
            </a:r>
            <a:endParaRPr lang="zh-CN" altLang="en-US"/>
          </a:p>
          <a:p>
            <a:r>
              <a:rPr lang="zh-CN" altLang="en-US"/>
              <a:t>上个例子中用</a:t>
            </a:r>
            <a:r>
              <a:rPr lang="en-US" altLang="zh-CN"/>
              <a:t> std::tuple&lt;bool, T&gt;</a:t>
            </a:r>
            <a:r>
              <a:rPr lang="zh-CN" altLang="en-US"/>
              <a:t>，其中第一个</a:t>
            </a:r>
            <a:r>
              <a:rPr lang="en-US" altLang="zh-CN"/>
              <a:t> bool </a:t>
            </a:r>
            <a:r>
              <a:rPr lang="zh-CN" altLang="en-US"/>
              <a:t>表示成功与否。但是这样尽管失败了还是需要指定一个值</a:t>
            </a:r>
            <a:r>
              <a:rPr lang="en-US" altLang="zh-CN"/>
              <a:t> 0.0f</a:t>
            </a:r>
            <a:r>
              <a:rPr lang="zh-CN" altLang="en-US"/>
              <a:t>，非常麻烦。</a:t>
            </a:r>
            <a:endParaRPr lang="zh-CN" altLang="en-US"/>
          </a:p>
          <a:p>
            <a:r>
              <a:rPr lang="zh-CN" altLang="en-US"/>
              <a:t>这种情况推荐用</a:t>
            </a:r>
            <a:r>
              <a:rPr lang="en-US" altLang="zh-CN"/>
              <a:t> std::optional&lt;T&gt;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成功时，直接返回</a:t>
            </a:r>
            <a:r>
              <a:rPr lang="en-US" altLang="zh-CN"/>
              <a:t> T</a:t>
            </a:r>
            <a:r>
              <a:rPr lang="zh-CN" altLang="en-US"/>
              <a:t>。失败时，只需返回</a:t>
            </a:r>
            <a:r>
              <a:rPr lang="en-US" altLang="zh-CN"/>
              <a:t> std::nullopt </a:t>
            </a:r>
            <a:r>
              <a:rPr lang="zh-CN" altLang="en-US"/>
              <a:t>即可。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模板函数：特化的重载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有时候，一个统一的实现（比如</a:t>
            </a:r>
            <a:r>
              <a:rPr lang="en-US" altLang="zh-CN"/>
              <a:t> t * 2</a:t>
            </a:r>
            <a:r>
              <a:rPr lang="zh-CN" altLang="en-US"/>
              <a:t>）满足不了某些特殊情况。比如</a:t>
            </a:r>
            <a:r>
              <a:rPr lang="en-US" altLang="zh-CN"/>
              <a:t> std::string </a:t>
            </a:r>
            <a:r>
              <a:rPr lang="zh-CN" altLang="en-US"/>
              <a:t>就不能用乘法来重复，这时候我们需要用</a:t>
            </a:r>
            <a:r>
              <a:rPr lang="en-US" altLang="zh-CN"/>
              <a:t> t + t </a:t>
            </a:r>
            <a:r>
              <a:rPr lang="zh-CN" altLang="en-US"/>
              <a:t>来替代，怎么办呢？</a:t>
            </a:r>
            <a:endParaRPr lang="zh-CN" altLang="en-US"/>
          </a:p>
          <a:p>
            <a:r>
              <a:rPr lang="zh-CN" altLang="en-US"/>
              <a:t>没关系，只需添加一个</a:t>
            </a:r>
            <a:r>
              <a:rPr lang="en-US" altLang="zh-CN"/>
              <a:t> twice(std::string) </a:t>
            </a:r>
            <a:r>
              <a:rPr lang="zh-CN" altLang="en-US"/>
              <a:t>即可，他会自动和已有的模板</a:t>
            </a:r>
            <a:r>
              <a:rPr lang="en-US" altLang="zh-CN"/>
              <a:t> twice&lt;T&gt;(T) </a:t>
            </a:r>
            <a:r>
              <a:rPr lang="zh-CN" altLang="en-US"/>
              <a:t>之间相互</a:t>
            </a:r>
            <a:r>
              <a:rPr lang="zh-CN" altLang="en-US" b="1"/>
              <a:t>重载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9790" y="1825625"/>
            <a:ext cx="6252210" cy="40665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模板函数：特化的重载（续）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但是这样也有一个问题，那就是如果我用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twice(“hello”)</a:t>
            </a:r>
            <a:r>
              <a:rPr lang="en-US" altLang="zh-CN"/>
              <a:t> </a:t>
            </a:r>
            <a:r>
              <a:rPr lang="zh-CN" altLang="en-US"/>
              <a:t>这样去调用，他不会自动</a:t>
            </a:r>
            <a:r>
              <a:rPr lang="zh-CN" altLang="en-US" b="1"/>
              <a:t>隐式转换</a:t>
            </a:r>
            <a:r>
              <a:rPr lang="zh-CN" altLang="en-US"/>
              <a:t>到</a:t>
            </a:r>
            <a:r>
              <a:rPr lang="en-US" altLang="zh-CN"/>
              <a:t> std::string </a:t>
            </a:r>
            <a:r>
              <a:rPr lang="zh-CN" altLang="en-US"/>
              <a:t>并调用那个特化函数，而是会去调用模板函数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twice&lt;char *&gt;(“hello”)</a:t>
            </a:r>
            <a:r>
              <a:rPr lang="zh-CN" altLang="en-US">
                <a:sym typeface="+mn-ea"/>
              </a:rPr>
              <a:t>，从而</a:t>
            </a:r>
            <a:r>
              <a:rPr lang="zh-CN">
                <a:sym typeface="+mn-ea"/>
              </a:rPr>
              <a:t>出错。</a:t>
            </a:r>
            <a:endParaRPr lang="zh-CN">
              <a:sym typeface="+mn-ea"/>
            </a:endParaRPr>
          </a:p>
          <a:p>
            <a:r>
              <a:rPr lang="zh-CN">
                <a:solidFill>
                  <a:schemeClr val="bg1">
                    <a:lumMod val="65000"/>
                  </a:schemeClr>
                </a:solidFill>
                <a:sym typeface="+mn-ea"/>
              </a:rPr>
              <a:t>可能的解决方案：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SFINAE</a:t>
            </a:r>
            <a:r>
              <a:rPr lang="zh-CN">
                <a:solidFill>
                  <a:schemeClr val="bg1">
                    <a:lumMod val="65000"/>
                  </a:schemeClr>
                </a:solidFill>
                <a:sym typeface="+mn-ea"/>
              </a:rPr>
              <a:t>。</a:t>
            </a:r>
            <a:endParaRPr lang="zh-CN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619115"/>
            <a:ext cx="5829300" cy="123888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39815" y="1750695"/>
            <a:ext cx="5579110" cy="45008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模板函数：默认参数类型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但是如果模板</a:t>
            </a:r>
            <a:r>
              <a:rPr lang="zh-CN" altLang="en-US">
                <a:sym typeface="+mn-ea"/>
              </a:rPr>
              <a:t>类型</a:t>
            </a:r>
            <a:r>
              <a:rPr lang="zh-CN" altLang="en-US"/>
              <a:t>参数</a:t>
            </a:r>
            <a:r>
              <a:rPr lang="en-US" altLang="zh-CN"/>
              <a:t> T </a:t>
            </a:r>
            <a:r>
              <a:rPr lang="zh-CN" altLang="en-US"/>
              <a:t>没有出现在函数的参数中，那么编译器就无法推断，就不得不手动指定了。</a:t>
            </a:r>
            <a:endParaRPr lang="zh-CN" altLang="en-US"/>
          </a:p>
          <a:p>
            <a:r>
              <a:rPr lang="zh-CN" altLang="en-US"/>
              <a:t>但是，可以通过</a:t>
            </a:r>
            <a:endParaRPr lang="zh-CN" altLang="en-US"/>
          </a:p>
          <a:p>
            <a:r>
              <a:rPr lang="en-US" altLang="zh-CN"/>
              <a:t>template &lt;class T = int&gt;</a:t>
            </a:r>
            <a:endParaRPr lang="en-US" altLang="zh-CN"/>
          </a:p>
          <a:p>
            <a:r>
              <a:rPr lang="zh-CN" altLang="en-US"/>
              <a:t>表示调用者没有指定时，</a:t>
            </a:r>
            <a:r>
              <a:rPr lang="en-US" altLang="zh-CN"/>
              <a:t>T </a:t>
            </a:r>
            <a:r>
              <a:rPr lang="zh-CN" altLang="en-US"/>
              <a:t>默认为</a:t>
            </a:r>
            <a:r>
              <a:rPr lang="en-US" altLang="zh-CN"/>
              <a:t> int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2473960"/>
            <a:ext cx="6167120" cy="30556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0075" y="5924550"/>
            <a:ext cx="161925" cy="9334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模板参数：整数也可以作为参数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en-US" altLang="zh-CN"/>
              <a:t>template &lt;class T&gt;</a:t>
            </a:r>
            <a:endParaRPr lang="en-US" altLang="zh-CN"/>
          </a:p>
          <a:p>
            <a:r>
              <a:rPr lang="zh-CN" altLang="en-US"/>
              <a:t>可以声明类型</a:t>
            </a:r>
            <a:r>
              <a:rPr lang="en-US" altLang="zh-CN"/>
              <a:t> T </a:t>
            </a:r>
            <a:r>
              <a:rPr lang="zh-CN" altLang="en-US"/>
              <a:t>作为模板尖括号里的参数。除了类型，任意整数也可以作为模板参数：</a:t>
            </a:r>
            <a:endParaRPr lang="zh-CN" altLang="en-US"/>
          </a:p>
          <a:p>
            <a:r>
              <a:rPr lang="en-US" altLang="zh-CN"/>
              <a:t>template &lt;int N&gt;</a:t>
            </a:r>
            <a:endParaRPr lang="en-US" altLang="zh-CN"/>
          </a:p>
          <a:p>
            <a:r>
              <a:rPr lang="zh-CN" altLang="en-US"/>
              <a:t>来声明一个整数</a:t>
            </a:r>
            <a:r>
              <a:rPr lang="en-US" altLang="zh-CN"/>
              <a:t> N </a:t>
            </a:r>
            <a:r>
              <a:rPr lang="zh-CN" altLang="en-US"/>
              <a:t>作为模板参数。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不过模板参数只支持整数类型（包括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enum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）。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浮点类型、指针类型，不能声明为模板参数。自定义类型也不可以，比如：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template &lt;float F, glm::vec3 V&gt;  //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错误！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7250" y="1918335"/>
            <a:ext cx="5270500" cy="4165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75" y="4991100"/>
            <a:ext cx="619125" cy="18669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7874</Words>
  <Application>WPS Presentation</Application>
  <PresentationFormat>宽屏</PresentationFormat>
  <Paragraphs>455</Paragraphs>
  <Slides>57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71" baseType="lpstr">
      <vt:lpstr>Arial</vt:lpstr>
      <vt:lpstr>SimSun</vt:lpstr>
      <vt:lpstr>Wingdings</vt:lpstr>
      <vt:lpstr>Liberation Sans</vt:lpstr>
      <vt:lpstr>Adobe Helvetica</vt:lpstr>
      <vt:lpstr>C059</vt:lpstr>
      <vt:lpstr>SimSun</vt:lpstr>
      <vt:lpstr>文泉驿微米黑</vt:lpstr>
      <vt:lpstr>Arial Black</vt:lpstr>
      <vt:lpstr>Microsoft YaHei</vt:lpstr>
      <vt:lpstr>Arial Unicode MS</vt:lpstr>
      <vt:lpstr>SimSun</vt:lpstr>
      <vt:lpstr>MathJax_Vector</vt:lpstr>
      <vt:lpstr>Office Theme</vt:lpstr>
      <vt:lpstr>现代C++进阶：模板元编程</vt:lpstr>
      <vt:lpstr>高性能并行编程与优化 - 课程大纲</vt:lpstr>
      <vt:lpstr>为什么需要模板函数（template）</vt:lpstr>
      <vt:lpstr>模板函数：定义</vt:lpstr>
      <vt:lpstr>模板函数：自动推导参数类型</vt:lpstr>
      <vt:lpstr>模板函数：特化的重载</vt:lpstr>
      <vt:lpstr>模板函数：特化的重载（续）</vt:lpstr>
      <vt:lpstr>模板函数：默认参数类型</vt:lpstr>
      <vt:lpstr>模板参数：整数也可以作为参数</vt:lpstr>
      <vt:lpstr>模板参数：多个模板参数</vt:lpstr>
      <vt:lpstr>模板参数：参数部分特化</vt:lpstr>
      <vt:lpstr>为什么要支持整数作为模板参数：因为是编译期常量</vt:lpstr>
      <vt:lpstr>模板的应用：编译期优化案例</vt:lpstr>
      <vt:lpstr>模板的应用：编译期优化案例（续）</vt:lpstr>
      <vt:lpstr>模板的应用：编译期分支</vt:lpstr>
      <vt:lpstr>模板的难题：编译期常量的限制</vt:lpstr>
      <vt:lpstr>模板的难题：编译期常量的限制（续）</vt:lpstr>
      <vt:lpstr>模板的难题：编译期常函数</vt:lpstr>
      <vt:lpstr>模板的难题：移到另一个文件中定义</vt:lpstr>
      <vt:lpstr>模板的难题：移到另一个文件中定义（续）</vt:lpstr>
      <vt:lpstr>模板的惰性：延迟编译</vt:lpstr>
      <vt:lpstr>模板函数：大家学废了吗！</vt:lpstr>
      <vt:lpstr>为什么需要自动类型推导（auto）</vt:lpstr>
      <vt:lpstr>自动类型推导：定义变量</vt:lpstr>
      <vt:lpstr>自动类型推导：一些局限性</vt:lpstr>
      <vt:lpstr>自动类型推导：函数返回值</vt:lpstr>
      <vt:lpstr>C++特性：引用（int &amp;）</vt:lpstr>
      <vt:lpstr>C++特性：常引用（int const &amp;）</vt:lpstr>
      <vt:lpstr>自动类型推导：定义引用（auto &amp;）</vt:lpstr>
      <vt:lpstr>自动类型推导：定义常引用（auto const &amp;）</vt:lpstr>
      <vt:lpstr>自动类型推导：函数返回引用</vt:lpstr>
      <vt:lpstr>理解右值：即将消失的，不长时间存在于内存中的值</vt:lpstr>
      <vt:lpstr>理解 const：常值修饰符</vt:lpstr>
      <vt:lpstr>小彭老师发明：一个方便查看类型名的小工具</vt:lpstr>
      <vt:lpstr>获取变量的类型：decltype</vt:lpstr>
      <vt:lpstr>获取表达式的类型：decltype</vt:lpstr>
      <vt:lpstr>自动类型推导：万能推导（decltype(auto)）</vt:lpstr>
      <vt:lpstr>恭喜！你已经基本学废了自动类型推导！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案例：测试经过的时间</vt:lpstr>
      <vt:lpstr>PowerPoint 演示文稿</vt:lpstr>
      <vt:lpstr>PowerPoint 演示文稿</vt:lpstr>
      <vt:lpstr>PowerPoint 演示文稿</vt:lpstr>
      <vt:lpstr>常用容器：tuple</vt:lpstr>
      <vt:lpstr>tuple：如何化简</vt:lpstr>
      <vt:lpstr>tuple：结构化绑定</vt:lpstr>
      <vt:lpstr>tuple：结构化绑定为引用</vt:lpstr>
      <vt:lpstr>tuple：结构化绑定为万能推导</vt:lpstr>
      <vt:lpstr>结构化绑定：还可以是任意自定义类！</vt:lpstr>
      <vt:lpstr>tuple：用于函数多个返回值</vt:lpstr>
      <vt:lpstr>常用容器：optional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双曲正切</cp:lastModifiedBy>
  <cp:revision>357</cp:revision>
  <dcterms:created xsi:type="dcterms:W3CDTF">2021-12-24T04:52:32Z</dcterms:created>
  <dcterms:modified xsi:type="dcterms:W3CDTF">2021-12-24T04:52:32Z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